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14" r:id="rId3"/>
    <p:sldId id="290" r:id="rId4"/>
    <p:sldId id="291" r:id="rId5"/>
    <p:sldId id="310" r:id="rId6"/>
    <p:sldId id="311" r:id="rId7"/>
    <p:sldId id="293" r:id="rId8"/>
    <p:sldId id="259" r:id="rId9"/>
    <p:sldId id="284" r:id="rId10"/>
    <p:sldId id="273" r:id="rId11"/>
    <p:sldId id="267" r:id="rId12"/>
    <p:sldId id="300" r:id="rId13"/>
    <p:sldId id="301" r:id="rId14"/>
    <p:sldId id="302" r:id="rId15"/>
    <p:sldId id="275" r:id="rId16"/>
    <p:sldId id="274" r:id="rId17"/>
    <p:sldId id="272" r:id="rId18"/>
    <p:sldId id="258" r:id="rId19"/>
    <p:sldId id="303" r:id="rId20"/>
    <p:sldId id="312" r:id="rId21"/>
    <p:sldId id="304" r:id="rId22"/>
    <p:sldId id="276" r:id="rId23"/>
    <p:sldId id="268" r:id="rId24"/>
    <p:sldId id="305" r:id="rId25"/>
    <p:sldId id="277" r:id="rId26"/>
    <p:sldId id="285" r:id="rId27"/>
    <p:sldId id="288" r:id="rId28"/>
    <p:sldId id="316" r:id="rId29"/>
    <p:sldId id="289" r:id="rId30"/>
    <p:sldId id="294" r:id="rId31"/>
    <p:sldId id="295" r:id="rId32"/>
    <p:sldId id="296" r:id="rId33"/>
    <p:sldId id="297" r:id="rId34"/>
    <p:sldId id="298" r:id="rId35"/>
    <p:sldId id="299" r:id="rId36"/>
    <p:sldId id="306" r:id="rId37"/>
    <p:sldId id="309" r:id="rId38"/>
    <p:sldId id="315" r:id="rId39"/>
    <p:sldId id="313" r:id="rId40"/>
    <p:sldId id="271" r:id="rId41"/>
  </p:sldIdLst>
  <p:sldSz cx="9144000" cy="6858000" type="screen4x3"/>
  <p:notesSz cx="6858000" cy="97663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Book Antiqu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FF"/>
    <a:srgbClr val="0000F0"/>
    <a:srgbClr val="E0015B"/>
    <a:srgbClr val="75CB75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4" autoAdjust="0"/>
    <p:restoredTop sz="96393" autoAdjust="0"/>
  </p:normalViewPr>
  <p:slideViewPr>
    <p:cSldViewPr>
      <p:cViewPr>
        <p:scale>
          <a:sx n="161" d="100"/>
          <a:sy n="161" d="100"/>
        </p:scale>
        <p:origin x="-688" y="-80"/>
      </p:cViewPr>
      <p:guideLst>
        <p:guide orient="horz" pos="2160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1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847725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286539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a typeface="+mn-ea"/>
              </a:rPr>
              <a:t>Affects science as a way to do science, and we (often) need more than legal requirements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Note that this process is all compressed in the study report, we created a task</a:t>
            </a:r>
            <a:r>
              <a:rPr lang="mr-IN">
                <a:cs typeface="Mangal" charset="0"/>
              </a:rPr>
              <a:t>…</a:t>
            </a:r>
            <a:r>
              <a:rPr lang="en-US"/>
              <a:t>. Which took 5 iterations and 4 failures</a:t>
            </a:r>
            <a:r>
              <a:rPr lang="mr-IN">
                <a:cs typeface="Mangal" charset="0"/>
              </a:rPr>
              <a:t>…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a typeface="+mn-ea"/>
              </a:rPr>
              <a:t>Formal Experiment, Controlled Observation, Naturalistic Studies, make distinctions in the slides.  Wordings effects on behavior should be noted in slides.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a typeface="+mn-ea"/>
              </a:rPr>
              <a:t>I thought this tutorial was about how to run a study, and you only spent 15 min on that topic!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a typeface="+mn-ea"/>
              </a:rPr>
              <a:t>If you would like to share your name and contact details, put them in the chat.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a typeface="+mn-ea"/>
              </a:rPr>
              <a:t>Note what icons mean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a typeface="+mn-ea"/>
              </a:rPr>
              <a:t>Note use of chapters in book, note and pull up the tech report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8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5334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80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8534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305300"/>
            <a:ext cx="85344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191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4191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1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07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191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4191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8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4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1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43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05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457200"/>
            <a:ext cx="8763000" cy="6400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6672" y="6619990"/>
            <a:ext cx="561975" cy="19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728DEA6B-BEE8-F34E-A370-0F2C45587C88}" type="datetime1">
              <a:rPr lang="en-US" sz="800"/>
              <a:pPr/>
              <a:t>29/07/20</a:t>
            </a:fld>
            <a:endParaRPr lang="en-US" sz="800" dirty="0"/>
          </a:p>
        </p:txBody>
      </p:sp>
      <p:sp>
        <p:nvSpPr>
          <p:cNvPr id="1104" name="Rectangle 8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8445500" y="6609835"/>
            <a:ext cx="838200" cy="24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fld id="{861261CF-430A-8343-80C2-9D30D89BD507}" type="slidenum">
              <a:rPr lang="en-US" sz="1200"/>
              <a:pPr/>
              <a:t>‹#›</a:t>
            </a:fld>
            <a:r>
              <a:rPr lang="en-US" sz="1200" dirty="0"/>
              <a:t> of </a:t>
            </a:r>
            <a:r>
              <a:rPr lang="en-US" sz="1200" dirty="0" smtClean="0"/>
              <a:t>39</a:t>
            </a:r>
            <a:endParaRPr lang="en-US" sz="1200" dirty="0"/>
          </a:p>
        </p:txBody>
      </p:sp>
      <p:pic>
        <p:nvPicPr>
          <p:cNvPr id="1106" name="Picture 8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762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07" name="Picture 8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938"/>
            <a:ext cx="6858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833438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F0"/>
          </a:solidFill>
          <a:latin typeface="+mj-lt"/>
          <a:ea typeface="ＭＳ Ｐゴシック" charset="0"/>
          <a:cs typeface="+mj-cs"/>
        </a:defRPr>
      </a:lvl1pPr>
      <a:lvl2pPr algn="ctr" defTabSz="8334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0"/>
          </a:solidFill>
          <a:latin typeface="Geneva" charset="0"/>
          <a:ea typeface="ＭＳ Ｐゴシック" charset="0"/>
        </a:defRPr>
      </a:lvl2pPr>
      <a:lvl3pPr algn="ctr" defTabSz="8334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0"/>
          </a:solidFill>
          <a:latin typeface="Geneva" charset="0"/>
          <a:ea typeface="ＭＳ Ｐゴシック" charset="0"/>
        </a:defRPr>
      </a:lvl3pPr>
      <a:lvl4pPr algn="ctr" defTabSz="8334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0"/>
          </a:solidFill>
          <a:latin typeface="Geneva" charset="0"/>
          <a:ea typeface="ＭＳ Ｐゴシック" charset="0"/>
        </a:defRPr>
      </a:lvl4pPr>
      <a:lvl5pPr algn="ctr" defTabSz="8334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0"/>
          </a:solidFill>
          <a:latin typeface="Geneva" charset="0"/>
          <a:ea typeface="ＭＳ Ｐゴシック" charset="0"/>
        </a:defRPr>
      </a:lvl5pPr>
      <a:lvl6pPr marL="457200" algn="ctr" defTabSz="8334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0"/>
          </a:solidFill>
          <a:latin typeface="Geneva" charset="0"/>
        </a:defRPr>
      </a:lvl6pPr>
      <a:lvl7pPr marL="914400" algn="ctr" defTabSz="8334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0"/>
          </a:solidFill>
          <a:latin typeface="Geneva" charset="0"/>
        </a:defRPr>
      </a:lvl7pPr>
      <a:lvl8pPr marL="1371600" algn="ctr" defTabSz="8334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0"/>
          </a:solidFill>
          <a:latin typeface="Geneva" charset="0"/>
        </a:defRPr>
      </a:lvl8pPr>
      <a:lvl9pPr marL="1828800" algn="ctr" defTabSz="8334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0"/>
          </a:solidFill>
          <a:latin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Monotype Sorts" charset="0"/>
        <a:buChar char=""/>
        <a:tabLst>
          <a:tab pos="7881938" algn="l"/>
        </a:tabLst>
        <a:defRPr sz="3200" kern="1200">
          <a:solidFill>
            <a:srgbClr val="0000F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Monotype Sorts" charset="0"/>
        <a:buChar char=""/>
        <a:tabLst>
          <a:tab pos="7881938" algn="l"/>
        </a:tabLst>
        <a:defRPr sz="2800" kern="1200">
          <a:solidFill>
            <a:srgbClr val="0000F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Char char="–"/>
        <a:tabLst>
          <a:tab pos="7881938" algn="l"/>
        </a:tabLst>
        <a:defRPr sz="2400" kern="1200">
          <a:solidFill>
            <a:srgbClr val="0000F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Monotype Sorts" charset="0"/>
        <a:buChar char=""/>
        <a:tabLst>
          <a:tab pos="7881938" algn="l"/>
        </a:tabLst>
        <a:defRPr sz="2000" kern="1200">
          <a:solidFill>
            <a:srgbClr val="0000F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charset="0"/>
        <a:buChar char=""/>
        <a:tabLst>
          <a:tab pos="7881938" algn="l"/>
        </a:tabLst>
        <a:defRPr sz="2000" kern="1200">
          <a:solidFill>
            <a:srgbClr val="0000F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rad-student-list@psu.edu" TargetMode="External"/><Relationship Id="rId3" Type="http://schemas.openxmlformats.org/officeDocument/2006/relationships/hyperlink" Target="http://sll.stanford.edu/docs/Webinar_materials_v2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457200"/>
            <a:ext cx="8477250" cy="9842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 smtClean="0">
                <a:latin typeface="Arial" charset="0"/>
              </a:rPr>
              <a:t>Risk-Driven </a:t>
            </a:r>
            <a:r>
              <a:rPr lang="en-US" sz="2400" dirty="0">
                <a:latin typeface="Arial" charset="0"/>
              </a:rPr>
              <a:t>Approach to Experimental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Design and Practice</a:t>
            </a:r>
            <a:endParaRPr lang="en-US" dirty="0">
              <a:latin typeface="Arial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5181600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ts val="1200"/>
              </a:spcBef>
              <a:buFont typeface="Monotype Sorts" charset="0"/>
              <a:buNone/>
            </a:pPr>
            <a:r>
              <a:rPr lang="en-US" sz="1800" dirty="0">
                <a:latin typeface="Geneva" charset="0"/>
              </a:rPr>
              <a:t>Frank E. Ritter </a:t>
            </a:r>
            <a:r>
              <a:rPr lang="en-US" sz="1200" dirty="0">
                <a:latin typeface="Geneva" charset="0"/>
              </a:rPr>
              <a:t>BSEE, PhD C. Psychol.</a:t>
            </a:r>
            <a:endParaRPr lang="en-US" sz="2000" dirty="0">
              <a:latin typeface="Geneva" charset="0"/>
            </a:endParaRPr>
          </a:p>
          <a:p>
            <a:pPr algn="ctr">
              <a:lnSpc>
                <a:spcPct val="65000"/>
              </a:lnSpc>
              <a:spcBef>
                <a:spcPts val="600"/>
              </a:spcBef>
              <a:buFont typeface="Monotype Sorts" charset="0"/>
              <a:buNone/>
            </a:pPr>
            <a:r>
              <a:rPr lang="en-US" sz="1200" dirty="0" err="1">
                <a:latin typeface="Geneva" charset="0"/>
              </a:rPr>
              <a:t>frank.ritter@psu.edu</a:t>
            </a:r>
            <a:endParaRPr lang="en-US" sz="1200" dirty="0">
              <a:latin typeface="Geneva" charset="0"/>
            </a:endParaRPr>
          </a:p>
          <a:p>
            <a:pPr algn="ctr">
              <a:lnSpc>
                <a:spcPct val="65000"/>
              </a:lnSpc>
              <a:spcBef>
                <a:spcPts val="600"/>
              </a:spcBef>
              <a:buFont typeface="Monotype Sorts" charset="0"/>
              <a:buNone/>
            </a:pPr>
            <a:r>
              <a:rPr lang="en-US" sz="1200" dirty="0" smtClean="0">
                <a:latin typeface="Geneva" charset="0"/>
              </a:rPr>
              <a:t>ACS Lab, The </a:t>
            </a:r>
            <a:r>
              <a:rPr lang="en-US" sz="1200" dirty="0">
                <a:latin typeface="Geneva" charset="0"/>
              </a:rPr>
              <a:t>College of IST, Penn State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Font typeface="Monotype Sorts" charset="0"/>
              <a:buNone/>
            </a:pPr>
            <a:r>
              <a:rPr lang="en-US" sz="1800" dirty="0">
                <a:latin typeface="Geneva" charset="0"/>
              </a:rPr>
              <a:t>Jonathan H. Morgan</a:t>
            </a:r>
            <a:r>
              <a:rPr lang="en-US" sz="1200" dirty="0">
                <a:latin typeface="Geneva" charset="0"/>
              </a:rPr>
              <a:t> PhD (slides and  book)</a:t>
            </a:r>
            <a:br>
              <a:rPr lang="en-US" sz="1200" dirty="0">
                <a:latin typeface="Geneva" charset="0"/>
              </a:rPr>
            </a:br>
            <a:r>
              <a:rPr lang="en-US" sz="1200" dirty="0">
                <a:latin typeface="Geneva" charset="0"/>
              </a:rPr>
              <a:t> Duke Sociology</a:t>
            </a:r>
            <a:br>
              <a:rPr lang="en-US" sz="1200" dirty="0">
                <a:latin typeface="Geneva" charset="0"/>
              </a:rPr>
            </a:br>
            <a:r>
              <a:rPr lang="en-US" sz="1200" dirty="0">
                <a:latin typeface="Geneva" charset="0"/>
              </a:rPr>
              <a:t>jhm18 @</a:t>
            </a:r>
            <a:r>
              <a:rPr lang="en-US" sz="1200" dirty="0" err="1">
                <a:latin typeface="Geneva" charset="0"/>
              </a:rPr>
              <a:t>duke.edu</a:t>
            </a:r>
            <a:endParaRPr lang="en-US" sz="1200" dirty="0">
              <a:latin typeface="Geneva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Font typeface="Monotype Sorts" charset="0"/>
              <a:buNone/>
            </a:pPr>
            <a:r>
              <a:rPr lang="en-US" sz="1600" dirty="0">
                <a:latin typeface="Geneva" charset="0"/>
              </a:rPr>
              <a:t>Jong W. Kim </a:t>
            </a:r>
            <a:r>
              <a:rPr lang="en-US" sz="1100" dirty="0">
                <a:latin typeface="Geneva" charset="0"/>
              </a:rPr>
              <a:t>PhD </a:t>
            </a:r>
            <a:r>
              <a:rPr lang="en-US" sz="1100" dirty="0" smtClean="0">
                <a:latin typeface="Geneva" charset="0"/>
              </a:rPr>
              <a:t> </a:t>
            </a:r>
            <a:r>
              <a:rPr lang="en-US" sz="1600" dirty="0" smtClean="0">
                <a:latin typeface="Geneva" charset="0"/>
              </a:rPr>
              <a:t>and </a:t>
            </a:r>
            <a:r>
              <a:rPr lang="en-US" sz="1600" dirty="0">
                <a:latin typeface="Geneva" charset="0"/>
              </a:rPr>
              <a:t>Richard Carlson </a:t>
            </a:r>
            <a:r>
              <a:rPr lang="en-US" sz="1100" dirty="0">
                <a:latin typeface="Geneva" charset="0"/>
              </a:rPr>
              <a:t>PhD</a:t>
            </a:r>
            <a:r>
              <a:rPr lang="en-US" sz="1600" dirty="0">
                <a:latin typeface="Geneva" charset="0"/>
              </a:rPr>
              <a:t> (book)</a:t>
            </a:r>
            <a:br>
              <a:rPr lang="en-US" sz="1600" dirty="0">
                <a:latin typeface="Geneva" charset="0"/>
              </a:rPr>
            </a:br>
            <a:r>
              <a:rPr lang="en-US" sz="1100" dirty="0">
                <a:latin typeface="Geneva" charset="0"/>
              </a:rPr>
              <a:t>ACS Lab, Penn State   </a:t>
            </a:r>
            <a:r>
              <a:rPr lang="en-US" sz="1100" b="1" dirty="0">
                <a:latin typeface="Geneva" charset="0"/>
              </a:rPr>
              <a:t>||</a:t>
            </a:r>
            <a:r>
              <a:rPr lang="en-US" sz="1100" dirty="0">
                <a:latin typeface="Geneva" charset="0"/>
              </a:rPr>
              <a:t>   Psychology, Penn State</a:t>
            </a:r>
            <a:endParaRPr lang="en-US" sz="900" dirty="0">
              <a:latin typeface="Geneva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299325" y="45259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endParaRPr lang="en-US" sz="2000">
              <a:latin typeface="Times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752600" y="6580188"/>
            <a:ext cx="6248400" cy="277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>
                <a:ea typeface="+mn-ea"/>
              </a:rPr>
              <a:t>Supported by </a:t>
            </a:r>
            <a:r>
              <a:rPr lang="en-US" altLang="en-US" sz="1200">
                <a:latin typeface="Times" charset="0"/>
                <a:ea typeface="+mn-ea"/>
              </a:rPr>
              <a:t>ONR, Contracts N00014-11-1-0275, N00014-10-1-0401, &amp; W911QY-07-01-0004 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514600" y="56431"/>
            <a:ext cx="640080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39751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40894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42037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466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5118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557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603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lvl="1">
              <a:spcAft>
                <a:spcPts val="100"/>
              </a:spcAft>
              <a:defRPr/>
            </a:pPr>
            <a:r>
              <a:rPr lang="en-US" altLang="en-US" sz="1200" dirty="0" smtClean="0">
                <a:ea typeface="+mn-ea"/>
              </a:rPr>
              <a:t>Presented at the </a:t>
            </a:r>
            <a:r>
              <a:rPr lang="en-US" altLang="en-US" sz="1200" i="1" dirty="0" smtClean="0">
                <a:ea typeface="+mn-ea"/>
              </a:rPr>
              <a:t>Cognitive Science Conference</a:t>
            </a:r>
            <a:r>
              <a:rPr lang="en-US" altLang="en-US" sz="1200" dirty="0" smtClean="0">
                <a:ea typeface="+mn-ea"/>
              </a:rPr>
              <a:t>, July 2020, Toronto, Zoom.  29jul2020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7299325" y="2720975"/>
            <a:ext cx="1841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40976" name="Picture 16" descr="Risk-Driven Experimental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t="3990" b="4620"/>
          <a:stretch>
            <a:fillRect/>
          </a:stretch>
        </p:blipFill>
        <p:spPr bwMode="auto">
          <a:xfrm>
            <a:off x="2601913" y="3303588"/>
            <a:ext cx="4256087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Summary: Lessons so Far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54102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More steps than I thought</a:t>
            </a:r>
          </a:p>
          <a:p>
            <a:r>
              <a:rPr lang="en-US" sz="2800">
                <a:latin typeface="Arial" charset="0"/>
              </a:rPr>
              <a:t>Iterative and risk-driven (if you pay attention)</a:t>
            </a:r>
          </a:p>
          <a:p>
            <a:r>
              <a:rPr lang="en-US" sz="2800">
                <a:latin typeface="Arial" charset="0"/>
              </a:rPr>
              <a:t>A process but not a set process</a:t>
            </a:r>
          </a:p>
          <a:p>
            <a:r>
              <a:rPr lang="en-US" sz="2800">
                <a:latin typeface="Arial" charset="0"/>
              </a:rPr>
              <a:t>Studies will overlap each other and inspire each other</a:t>
            </a:r>
          </a:p>
          <a:p>
            <a:r>
              <a:rPr lang="en-US" sz="2800">
                <a:latin typeface="Arial" charset="0"/>
              </a:rPr>
              <a:t>It is useful to have the RAs/Es pay attention</a:t>
            </a:r>
          </a:p>
          <a:p>
            <a:pPr lvl="1"/>
            <a:r>
              <a:rPr lang="en-US" sz="2400">
                <a:latin typeface="Arial" charset="0"/>
              </a:rPr>
              <a:t>Ss suddenly ‘get it’</a:t>
            </a:r>
          </a:p>
          <a:p>
            <a:pPr lvl="1"/>
            <a:r>
              <a:rPr lang="en-US" sz="2400">
                <a:latin typeface="Arial" charset="0"/>
              </a:rPr>
              <a:t>Ss don’t get some aspect</a:t>
            </a:r>
          </a:p>
          <a:p>
            <a:pPr lvl="1"/>
            <a:r>
              <a:rPr lang="en-US" sz="2400">
                <a:latin typeface="Arial" charset="0"/>
              </a:rPr>
              <a:t>Ss comments</a:t>
            </a:r>
          </a:p>
          <a:p>
            <a:pPr lvl="1"/>
            <a:r>
              <a:rPr lang="en-US" sz="2400">
                <a:latin typeface="Arial" charset="0"/>
              </a:rPr>
              <a:t>Ss ‘cheat’ somehow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429000" cy="2590800"/>
          </a:xfrm>
        </p:spPr>
        <p:txBody>
          <a:bodyPr/>
          <a:lstStyle/>
          <a:p>
            <a:r>
              <a:rPr lang="en-US" sz="3200">
                <a:latin typeface="Geneva" charset="0"/>
              </a:rPr>
              <a:t>2. Preparation for an experiment</a:t>
            </a:r>
            <a:br>
              <a:rPr lang="en-US" sz="3200">
                <a:latin typeface="Geneva" charset="0"/>
              </a:rPr>
            </a:br>
            <a:r>
              <a:rPr lang="en-US" sz="1400">
                <a:latin typeface="Geneva" charset="0"/>
              </a:rPr>
              <a:t>(12:50-13:10)</a:t>
            </a:r>
            <a:r>
              <a:rPr lang="en-US" sz="3200">
                <a:latin typeface="Geneva" charset="0"/>
              </a:rPr>
              <a:t> </a:t>
            </a:r>
            <a:endParaRPr lang="en-US">
              <a:latin typeface="Geneva" charset="0"/>
            </a:endParaRPr>
          </a:p>
        </p:txBody>
      </p:sp>
      <p:pic>
        <p:nvPicPr>
          <p:cNvPr id="24578" name="Picture 20" descr="ritter-f2-1-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5232400" cy="65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AutoShap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00438"/>
            <a:ext cx="4114800" cy="327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80808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152400" indent="-152400">
              <a:buFont typeface="Monotype Sorts" charset="2"/>
              <a:buNone/>
              <a:defRPr/>
            </a:pPr>
            <a:r>
              <a:rPr lang="en-US" altLang="en-US" sz="2400" smtClean="0">
                <a:ea typeface="+mn-ea"/>
              </a:rPr>
              <a:t>Experiments are driven by their questions and shaped by the methods available to explore those questions and existing results/lessons in that area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What studies need IRB?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05000"/>
            <a:ext cx="8534400" cy="4800600"/>
          </a:xfrm>
        </p:spPr>
        <p:txBody>
          <a:bodyPr/>
          <a:lstStyle/>
          <a:p>
            <a:pPr>
              <a:buFont typeface="Monotype Sorts" charset="2"/>
              <a:buChar char=""/>
              <a:defRPr/>
            </a:pPr>
            <a:r>
              <a:rPr lang="en-US" altLang="en-US" sz="2400" smtClean="0">
                <a:ea typeface="+mn-ea"/>
              </a:rPr>
              <a:t>In the US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000" smtClean="0">
                <a:ea typeface="+mn-ea"/>
              </a:rPr>
              <a:t>If not publishing or class projects, no IRB (but, be careful)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000" smtClean="0">
                <a:ea typeface="+mn-ea"/>
              </a:rPr>
              <a:t>If only authors are Ss, no IRB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000" smtClean="0">
                <a:ea typeface="+mn-ea"/>
              </a:rPr>
              <a:t>If only published / publicly available data, no IRB </a:t>
            </a:r>
            <a:br>
              <a:rPr lang="en-US" altLang="en-US" sz="2000" smtClean="0">
                <a:ea typeface="+mn-ea"/>
              </a:rPr>
            </a:br>
            <a:r>
              <a:rPr lang="en-US" altLang="en-US" sz="2000" smtClean="0">
                <a:ea typeface="+mn-ea"/>
              </a:rPr>
              <a:t>but IRB has to ok this (!)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000" smtClean="0">
                <a:ea typeface="+mn-ea"/>
              </a:rPr>
              <a:t>Else: IRB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000" smtClean="0">
                <a:ea typeface="+mn-ea"/>
              </a:rPr>
              <a:t>Blood, sexual history, etc. are high-risk,=&gt; full IRB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smtClean="0">
                <a:ea typeface="+mn-ea"/>
              </a:rPr>
              <a:t>Outside US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000" smtClean="0">
                <a:ea typeface="+mn-ea"/>
              </a:rPr>
              <a:t>Depends, UK used to do IRB only on high-risk studies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000" smtClean="0">
                <a:ea typeface="+mn-ea"/>
              </a:rPr>
              <a:t>Can you tell me?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smtClean="0">
                <a:ea typeface="+mn-ea"/>
              </a:rPr>
              <a:t>BUT, in all cases, worth having someone check your 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IRB Forms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05000"/>
            <a:ext cx="8534400" cy="4800600"/>
          </a:xfrm>
        </p:spPr>
        <p:txBody>
          <a:bodyPr/>
          <a:lstStyle/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Used to check your work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Can be a draft method section for papers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May be worth being clear and concise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Also check with example forms for language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Draft for the Principle investigator (PI)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534400" cy="10668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Summary: Piloting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400175"/>
            <a:ext cx="8534400" cy="5457825"/>
          </a:xfrm>
        </p:spPr>
        <p:txBody>
          <a:bodyPr/>
          <a:lstStyle/>
          <a:p>
            <a:r>
              <a:rPr lang="en-US" sz="1800" i="1" dirty="0">
                <a:latin typeface="Arial" charset="0"/>
              </a:rPr>
              <a:t>New</a:t>
            </a:r>
            <a:r>
              <a:rPr lang="en-US" sz="1800" dirty="0">
                <a:latin typeface="Arial" charset="0"/>
              </a:rPr>
              <a:t>: Check the literature further</a:t>
            </a:r>
          </a:p>
          <a:p>
            <a:r>
              <a:rPr lang="en-US" sz="1800" i="1" dirty="0">
                <a:latin typeface="Arial" charset="0"/>
              </a:rPr>
              <a:t>New</a:t>
            </a:r>
            <a:r>
              <a:rPr lang="en-US" sz="1800" dirty="0">
                <a:latin typeface="Arial" charset="0"/>
              </a:rPr>
              <a:t>: Check other data sources, e.g., your lab, </a:t>
            </a:r>
            <a:r>
              <a:rPr lang="en-US" sz="1800" dirty="0" err="1">
                <a:latin typeface="Arial" charset="0"/>
              </a:rPr>
              <a:t>respositories</a:t>
            </a:r>
            <a:r>
              <a:rPr lang="en-US" sz="1800" dirty="0">
                <a:latin typeface="Arial" charset="0"/>
              </a:rPr>
              <a:t> like </a:t>
            </a:r>
            <a:r>
              <a:rPr lang="en-US" sz="1800" dirty="0" err="1">
                <a:latin typeface="Arial" charset="0"/>
              </a:rPr>
              <a:t>Databrary.org</a:t>
            </a:r>
            <a:endParaRPr lang="en-US" sz="18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Write out method </a:t>
            </a:r>
          </a:p>
          <a:p>
            <a:pPr lvl="1"/>
            <a:r>
              <a:rPr lang="en-US" sz="1400" dirty="0">
                <a:latin typeface="Arial" charset="0"/>
              </a:rPr>
              <a:t>Used to check your work by you and others</a:t>
            </a:r>
          </a:p>
          <a:p>
            <a:r>
              <a:rPr lang="en-US" sz="1800" dirty="0">
                <a:latin typeface="Arial" charset="0"/>
              </a:rPr>
              <a:t>Use a script, </a:t>
            </a:r>
            <a:br>
              <a:rPr lang="en-US" sz="1800" dirty="0">
                <a:latin typeface="Arial" charset="0"/>
              </a:rPr>
            </a:br>
            <a:r>
              <a:rPr lang="en-US" sz="1400" dirty="0">
                <a:latin typeface="Arial" charset="0"/>
              </a:rPr>
              <a:t>Step 1, start program XXX on disk YYY, Step 2 “Welcome to…”</a:t>
            </a:r>
            <a:endParaRPr lang="en-US" sz="18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Start local, e.g., You, and then officemate, and then move further and further away</a:t>
            </a:r>
          </a:p>
          <a:p>
            <a:r>
              <a:rPr lang="en-US" sz="1800" dirty="0">
                <a:latin typeface="Arial" charset="0"/>
              </a:rPr>
              <a:t>Mount a scratch monkey</a:t>
            </a:r>
          </a:p>
          <a:p>
            <a:r>
              <a:rPr lang="en-US" sz="1800" dirty="0">
                <a:latin typeface="Arial" charset="0"/>
              </a:rPr>
              <a:t>Check your apparatus and data gathering and use of data</a:t>
            </a:r>
          </a:p>
          <a:p>
            <a:r>
              <a:rPr lang="en-US" sz="1800" dirty="0">
                <a:latin typeface="Arial" charset="0"/>
              </a:rPr>
              <a:t>Consider/reconsider, number of </a:t>
            </a:r>
            <a:r>
              <a:rPr lang="en-US" sz="1800" dirty="0" err="1">
                <a:latin typeface="Arial" charset="0"/>
              </a:rPr>
              <a:t>Ss</a:t>
            </a:r>
            <a:r>
              <a:rPr lang="en-US" sz="1800" dirty="0">
                <a:latin typeface="Arial" charset="0"/>
              </a:rPr>
              <a:t> to run</a:t>
            </a:r>
          </a:p>
          <a:p>
            <a:pPr lvl="1"/>
            <a:r>
              <a:rPr lang="en-US" sz="1600" dirty="0">
                <a:latin typeface="Arial" charset="0"/>
              </a:rPr>
              <a:t>Previous studies</a:t>
            </a:r>
          </a:p>
          <a:p>
            <a:pPr lvl="1"/>
            <a:r>
              <a:rPr lang="en-US" sz="1600" dirty="0">
                <a:latin typeface="Arial" charset="0"/>
              </a:rPr>
              <a:t>Power analyses (Cohen for </a:t>
            </a:r>
            <a:r>
              <a:rPr lang="en-US" sz="1600" dirty="0" err="1">
                <a:latin typeface="Arial" charset="0"/>
              </a:rPr>
              <a:t>Ss</a:t>
            </a:r>
            <a:r>
              <a:rPr lang="en-US" sz="1600" dirty="0">
                <a:latin typeface="Arial" charset="0"/>
              </a:rPr>
              <a:t>; </a:t>
            </a:r>
            <a:r>
              <a:rPr lang="en-US" sz="1000" b="1" dirty="0">
                <a:solidFill>
                  <a:schemeClr val="hlink"/>
                </a:solidFill>
                <a:latin typeface="Wingdings" charset="0"/>
                <a:cs typeface="Wingdings" charset="0"/>
                <a:sym typeface="Wingdings" charset="0"/>
              </a:rPr>
              <a:t></a:t>
            </a:r>
            <a:r>
              <a:rPr lang="en-US" sz="1600" dirty="0">
                <a:latin typeface="Arial" charset="0"/>
              </a:rPr>
              <a:t>Ritter et al. (2011) for models)</a:t>
            </a:r>
          </a:p>
          <a:p>
            <a:pPr lvl="1"/>
            <a:r>
              <a:rPr lang="en-US" sz="1600" dirty="0">
                <a:latin typeface="Arial" charset="0"/>
              </a:rPr>
              <a:t>Why not prefer large effects?</a:t>
            </a:r>
          </a:p>
          <a:p>
            <a:pPr lvl="1">
              <a:buClr>
                <a:schemeClr val="folHlink"/>
              </a:buClr>
              <a:buFont typeface="Monotype Sorts" charset="0"/>
              <a:buChar char=""/>
            </a:pPr>
            <a:r>
              <a:rPr lang="en-US" sz="1600" i="1" dirty="0">
                <a:latin typeface="Arial" charset="0"/>
              </a:rPr>
              <a:t>New</a:t>
            </a:r>
            <a:r>
              <a:rPr lang="en-US" sz="1600" dirty="0">
                <a:latin typeface="Arial" charset="0"/>
              </a:rPr>
              <a:t>: check your pilot data with analysis (linear, non-linear so take more points?)</a:t>
            </a:r>
          </a:p>
          <a:p>
            <a:pPr lvl="1">
              <a:buClr>
                <a:schemeClr val="folHlink"/>
              </a:buClr>
              <a:buFont typeface="Monotype Sorts" charset="0"/>
              <a:buChar char=""/>
            </a:pPr>
            <a:r>
              <a:rPr lang="en-US" sz="1600" i="1" dirty="0">
                <a:latin typeface="Arial" charset="0"/>
              </a:rPr>
              <a:t>New: </a:t>
            </a:r>
            <a:r>
              <a:rPr lang="en-US" sz="1600" dirty="0">
                <a:latin typeface="Arial" charset="0"/>
              </a:rPr>
              <a:t>and with target stat programs, see it loads, etc.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33400"/>
            <a:ext cx="3200400" cy="42672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a typeface="+mj-ea"/>
              </a:rPr>
              <a:t>3. Ethical Challenges Associated with the Experimental Process </a:t>
            </a:r>
            <a:br>
              <a:rPr lang="en-US" altLang="en-US" dirty="0" smtClean="0">
                <a:ea typeface="+mj-ea"/>
              </a:rPr>
            </a:br>
            <a:r>
              <a:rPr lang="en-US" altLang="en-US" sz="1600" dirty="0" smtClean="0">
                <a:ea typeface="+mj-ea"/>
              </a:rPr>
              <a:t>(13:10-13:30 break)</a:t>
            </a:r>
            <a:br>
              <a:rPr lang="en-US" altLang="en-US" sz="1600" dirty="0" smtClean="0">
                <a:ea typeface="+mj-ea"/>
              </a:rPr>
            </a:br>
            <a:r>
              <a:rPr lang="en-US" altLang="en-US" sz="1600" dirty="0" smtClean="0">
                <a:ea typeface="+mj-ea"/>
              </a:rPr>
              <a:t>(13:30-1350)</a:t>
            </a:r>
            <a:r>
              <a:rPr lang="en-US" altLang="en-US" dirty="0" smtClean="0">
                <a:ea typeface="+mj-ea"/>
              </a:rPr>
              <a:t> </a:t>
            </a:r>
          </a:p>
        </p:txBody>
      </p:sp>
      <p:sp>
        <p:nvSpPr>
          <p:cNvPr id="146435" name="AutoShape 3"/>
          <p:cNvSpPr>
            <a:spLocks noGrp="1" noChangeArrowheads="1"/>
          </p:cNvSpPr>
          <p:nvPr>
            <p:ph type="body" sz="half" idx="2"/>
          </p:nvPr>
        </p:nvSpPr>
        <p:spPr>
          <a:xfrm>
            <a:off x="-152400" y="4724400"/>
            <a:ext cx="35052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80808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en-US" sz="2000" smtClean="0">
                <a:ea typeface="+mn-ea"/>
              </a:rPr>
              <a:t>Ethical problems can be decreased by deliberate proactive action.</a:t>
            </a:r>
          </a:p>
          <a:p>
            <a:pPr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en-US" sz="2000" smtClean="0">
                <a:ea typeface="+mn-ea"/>
              </a:rPr>
              <a:t>A couple of bad examples and then a general view</a:t>
            </a:r>
          </a:p>
        </p:txBody>
      </p:sp>
      <p:pic>
        <p:nvPicPr>
          <p:cNvPr id="32771" name="Picture 13" descr="ritter-F3-1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-76200"/>
            <a:ext cx="5437187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3505200" y="0"/>
            <a:ext cx="5638800" cy="708660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831850"/>
          </a:xfrm>
        </p:spPr>
        <p:txBody>
          <a:bodyPr/>
          <a:lstStyle/>
          <a:p>
            <a:r>
              <a:rPr lang="en-US" sz="3400">
                <a:latin typeface="Geneva" charset="0"/>
              </a:rPr>
              <a:t>The Monster Study:  </a:t>
            </a:r>
            <a:br>
              <a:rPr lang="en-US" sz="3400">
                <a:latin typeface="Geneva" charset="0"/>
              </a:rPr>
            </a:br>
            <a:r>
              <a:rPr lang="en-US" sz="3000">
                <a:latin typeface="Geneva" charset="0"/>
              </a:rPr>
              <a:t>Wendell Johnson’s Stuttering Study </a:t>
            </a:r>
            <a:r>
              <a:rPr lang="en-US" sz="2600">
                <a:latin typeface="Geneva" charset="0"/>
              </a:rPr>
              <a:t>(1939)</a:t>
            </a:r>
            <a:r>
              <a:rPr lang="en-US" sz="3400">
                <a:latin typeface="Geneva" charset="0"/>
              </a:rPr>
              <a:t> </a:t>
            </a:r>
            <a:endParaRPr lang="en-US" sz="1600">
              <a:solidFill>
                <a:schemeClr val="hlink"/>
              </a:solidFill>
              <a:latin typeface="Albertus Medium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charset="2"/>
              <a:buChar char=""/>
              <a:defRPr/>
            </a:pPr>
            <a:r>
              <a:rPr lang="en-US" altLang="en-US" sz="2000" smtClean="0">
                <a:ea typeface="+mn-ea"/>
              </a:rPr>
              <a:t>Evaluated the effect of external valuations on stuttering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1800" smtClean="0">
                <a:ea typeface="+mn-ea"/>
              </a:rPr>
              <a:t>interupting vs. non-interupting conditions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000" smtClean="0">
                <a:ea typeface="+mn-ea"/>
              </a:rPr>
              <a:t>Studied 22 orphans ranging in age from 5-15 years old, grouping them into 5 fluency categories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000" smtClean="0">
                <a:ea typeface="+mn-ea"/>
              </a:rPr>
              <a:t>Resulted in long-term developmental and psychological harm, with $925,000 awarded to six of the participants in 2007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000" smtClean="0">
                <a:ea typeface="+mn-ea"/>
              </a:rPr>
              <a:t>Avoid manipulations that can harm people</a:t>
            </a:r>
          </a:p>
        </p:txBody>
      </p:sp>
      <p:pic>
        <p:nvPicPr>
          <p:cNvPr id="143365" name="Picture 5" descr="The Monster Study (1939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133600"/>
            <a:ext cx="4191000" cy="30067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altLang="en-US" smtClean="0">
                <a:ea typeface="+mj-ea"/>
              </a:rPr>
              <a:t>Jesse Gelsinger (1981-1999)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00200"/>
            <a:ext cx="48006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Char char=""/>
              <a:defRPr/>
            </a:pPr>
            <a:r>
              <a:rPr lang="en-US" altLang="en-US" sz="2400" smtClean="0">
                <a:ea typeface="+mn-ea"/>
              </a:rPr>
              <a:t>Included in a bio-medical intervention study to replace a missing participant despite testing positive for high ammonia levels</a:t>
            </a:r>
          </a:p>
          <a:p>
            <a:pPr>
              <a:lnSpc>
                <a:spcPct val="90000"/>
              </a:lnSpc>
              <a:buFont typeface="Monotype Sorts" charset="2"/>
              <a:buChar char=""/>
              <a:defRPr/>
            </a:pPr>
            <a:r>
              <a:rPr lang="en-US" altLang="en-US" sz="2400" smtClean="0">
                <a:ea typeface="+mn-ea"/>
              </a:rPr>
              <a:t>The informed consent agreement failed to disclose either known adverse drug effects or the death of two monkeys in animal trials.</a:t>
            </a:r>
          </a:p>
          <a:p>
            <a:pPr>
              <a:lnSpc>
                <a:spcPct val="90000"/>
              </a:lnSpc>
              <a:buFont typeface="Monotype Sorts" charset="2"/>
              <a:buChar char=""/>
              <a:defRPr/>
            </a:pPr>
            <a:r>
              <a:rPr lang="en-US" altLang="en-US" sz="2400" smtClean="0">
                <a:ea typeface="+mn-ea"/>
              </a:rPr>
              <a:t>A profound conflict-of-interest existed</a:t>
            </a:r>
          </a:p>
          <a:p>
            <a:pPr>
              <a:lnSpc>
                <a:spcPct val="90000"/>
              </a:lnSpc>
              <a:buFont typeface="Monotype Sorts" charset="2"/>
              <a:buChar char=""/>
              <a:defRPr/>
            </a:pPr>
            <a:r>
              <a:rPr lang="en-US" altLang="en-US" sz="2400" smtClean="0">
                <a:ea typeface="+mn-ea"/>
              </a:rPr>
              <a:t>Avoid conflict of interests</a:t>
            </a:r>
          </a:p>
          <a:p>
            <a:pPr>
              <a:lnSpc>
                <a:spcPct val="90000"/>
              </a:lnSpc>
              <a:buFont typeface="Monotype Sorts" charset="2"/>
              <a:buChar char=""/>
              <a:defRPr/>
            </a:pPr>
            <a:r>
              <a:rPr lang="en-US" altLang="en-US" sz="2400" smtClean="0">
                <a:ea typeface="+mn-ea"/>
              </a:rPr>
              <a:t>Cases like this give rise to the need for IRBs</a:t>
            </a:r>
          </a:p>
        </p:txBody>
      </p:sp>
      <p:pic>
        <p:nvPicPr>
          <p:cNvPr id="134149" name="Picture 5" descr="Jesse Gelsinger_BRIMS 2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3657600" cy="4953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984250"/>
          </a:xfrm>
        </p:spPr>
        <p:txBody>
          <a:bodyPr/>
          <a:lstStyle/>
          <a:p>
            <a:r>
              <a:rPr lang="en-US">
                <a:latin typeface="Geneva" charset="0"/>
              </a:rPr>
              <a:t>A HCI Study Gone Wrong (circa 2008)</a:t>
            </a:r>
            <a:endParaRPr lang="en-US" sz="1600">
              <a:solidFill>
                <a:schemeClr val="hlink"/>
              </a:solidFill>
              <a:latin typeface="Albertus Medium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752600"/>
            <a:ext cx="5029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No informed consent</a:t>
            </a: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No privacy grantees or data management plan</a:t>
            </a: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“You have no friends.” 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Yes, a student researcher felt compelled to inform a participant and the S’s teachers and the Dean of this fact.</a:t>
            </a:r>
          </a:p>
        </p:txBody>
      </p:sp>
      <p:pic>
        <p:nvPicPr>
          <p:cNvPr id="102408" name="Picture 8" descr="Black Berry_BRIMS 2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16125"/>
            <a:ext cx="3429000" cy="44259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33400"/>
            <a:ext cx="3200400" cy="4267200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latin typeface="Geneva" charset="0"/>
              </a:rPr>
              <a:t>Ethical Challenges Associated with the Experimental Process</a:t>
            </a:r>
            <a:br>
              <a:rPr lang="en-US">
                <a:latin typeface="Geneva" charset="0"/>
              </a:rPr>
            </a:br>
            <a:r>
              <a:rPr lang="en-US" sz="1600">
                <a:latin typeface="Geneva" charset="0"/>
              </a:rPr>
              <a:t>(13:30-1350)</a:t>
            </a:r>
            <a:endParaRPr lang="en-US">
              <a:latin typeface="Geneva" charset="0"/>
            </a:endParaRP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152400" y="5181600"/>
            <a:ext cx="3276600" cy="1600200"/>
          </a:xfrm>
          <a:solidFill>
            <a:schemeClr val="bg1"/>
          </a:solidFill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en-US" altLang="en-US" sz="2400" smtClean="0">
                <a:ea typeface="+mn-ea"/>
              </a:rPr>
              <a:t>Ethical problems can be decreased by deliberate proactive action.</a:t>
            </a:r>
          </a:p>
        </p:txBody>
      </p:sp>
      <p:pic>
        <p:nvPicPr>
          <p:cNvPr id="40963" name="Picture 5" descr="ritter-F3-1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0"/>
            <a:ext cx="536892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915400" cy="1066800"/>
          </a:xfrm>
        </p:spPr>
        <p:txBody>
          <a:bodyPr/>
          <a:lstStyle/>
          <a:p>
            <a:r>
              <a:rPr lang="en-US" sz="3000">
                <a:latin typeface="Geneva" charset="0"/>
              </a:rPr>
              <a:t>If you will teach this or want to know more….</a:t>
            </a:r>
            <a:endParaRPr lang="en-US">
              <a:latin typeface="Geneva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534400" cy="495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Full book available from Sage </a:t>
            </a:r>
            <a:br>
              <a:rPr lang="en-US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[paper &amp; PDF]</a:t>
            </a: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Slides available as </a:t>
            </a:r>
            <a:r>
              <a:rPr lang="en-US" dirty="0" err="1">
                <a:latin typeface="Arial" charset="0"/>
              </a:rPr>
              <a:t>ppt</a:t>
            </a:r>
            <a:r>
              <a:rPr lang="en-US" dirty="0">
                <a:latin typeface="Arial" charset="0"/>
              </a:rPr>
              <a:t> or </a:t>
            </a:r>
            <a:r>
              <a:rPr lang="en-US" dirty="0" err="1">
                <a:latin typeface="Arial" charset="0"/>
              </a:rPr>
              <a:t>pdf</a:t>
            </a:r>
            <a:r>
              <a:rPr lang="en-US" dirty="0">
                <a:latin typeface="Arial" charset="0"/>
              </a:rPr>
              <a:t> </a:t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(email us, or see RBS site)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Tech report available as shorter version</a:t>
            </a:r>
            <a:br>
              <a:rPr lang="en-US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http://</a:t>
            </a:r>
            <a:r>
              <a:rPr lang="en-US" sz="2000" dirty="0" err="1">
                <a:latin typeface="Arial" charset="0"/>
              </a:rPr>
              <a:t>acs.ist.psu.edu</a:t>
            </a:r>
            <a:r>
              <a:rPr lang="en-US" sz="2000" dirty="0">
                <a:latin typeface="Arial" charset="0"/>
              </a:rPr>
              <a:t>/reports/ritterKM09.pdf</a:t>
            </a:r>
          </a:p>
          <a:p>
            <a:r>
              <a:rPr lang="en-US" dirty="0">
                <a:latin typeface="Arial" charset="0"/>
              </a:rPr>
              <a:t>Workbook and other resources available at</a:t>
            </a:r>
            <a:br>
              <a:rPr lang="en-US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http://</a:t>
            </a:r>
            <a:r>
              <a:rPr lang="en-US" sz="2000" dirty="0" err="1">
                <a:latin typeface="Arial" charset="0"/>
              </a:rPr>
              <a:t>frankritter.com</a:t>
            </a:r>
            <a:r>
              <a:rPr lang="en-US" sz="2000" dirty="0">
                <a:latin typeface="Arial" charset="0"/>
              </a:rPr>
              <a:t>/</a:t>
            </a:r>
            <a:r>
              <a:rPr lang="en-US" sz="2000" dirty="0" err="1">
                <a:latin typeface="Arial" charset="0"/>
              </a:rPr>
              <a:t>rbs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pic>
        <p:nvPicPr>
          <p:cNvPr id="6147" name="Picture 2" descr="unning Behavioral Studies With Human Particip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44675"/>
            <a:ext cx="1154112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1066800"/>
          </a:xfrm>
        </p:spPr>
        <p:txBody>
          <a:bodyPr/>
          <a:lstStyle/>
          <a:p>
            <a:r>
              <a:rPr lang="en-US">
                <a:latin typeface="Geneva" charset="0"/>
              </a:rPr>
              <a:t>Exercise: Two ethical dilemmas </a:t>
            </a:r>
            <a:br>
              <a:rPr lang="en-US">
                <a:latin typeface="Geneva" charset="0"/>
              </a:rPr>
            </a:br>
            <a:r>
              <a:rPr lang="en-US" sz="2400">
                <a:latin typeface="Geneva" charset="0"/>
              </a:rPr>
              <a:t>[iff time]</a:t>
            </a:r>
            <a:endParaRPr lang="en-US">
              <a:latin typeface="Geneva" charset="0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7630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A. In screening candidates for a stress study, you discover one of your P’s heart rate suggests a medical condition.  (or, in any study situation, a subject arrives in an altered state.)  Do you have an ethical obligation to report this to them?</a:t>
            </a:r>
            <a:br>
              <a:rPr lang="en-US" sz="2000">
                <a:solidFill>
                  <a:schemeClr val="tx1"/>
                </a:solidFill>
                <a:latin typeface="Arial" charset="0"/>
              </a:rPr>
            </a:br>
            <a:endParaRPr lang="en-US" sz="240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B. 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In collaboration with Dept. of Veterans Affairs, you &amp; your team are evaluating long term a learning theory and a tutor based on that theory where some learners have PTSD.  As the study progresses, many of the learners experience significant personal hardship and prolonged unemployment.  </a:t>
            </a:r>
            <a:br>
              <a:rPr lang="en-US" sz="2000">
                <a:solidFill>
                  <a:schemeClr val="tx1"/>
                </a:solidFill>
                <a:latin typeface="Arial" charset="0"/>
              </a:rPr>
            </a:br>
            <a:r>
              <a:rPr lang="en-US" sz="2000">
                <a:solidFill>
                  <a:schemeClr val="tx1"/>
                </a:solidFill>
                <a:latin typeface="Arial" charset="0"/>
              </a:rPr>
              <a:t>     Does this change in status present an ethical challenge with regards to the participants’ freedom of consent?  If so, does the veterans’ right to participate and their self-felt obligation to help, and their increasing interest in the payments, outweigh this potential threat to consent? Also, what if the nature of the content knowledge (e.g., battlefield first-aid) interacts badly with their PTSD?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Summary: </a:t>
            </a:r>
            <a:br>
              <a:rPr lang="en-US" altLang="en-US" smtClean="0">
                <a:ea typeface="+mj-ea"/>
              </a:rPr>
            </a:br>
            <a:r>
              <a:rPr lang="en-US" altLang="en-US" smtClean="0">
                <a:ea typeface="+mj-ea"/>
              </a:rPr>
              <a:t>How to avoid ethical problems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752600"/>
            <a:ext cx="8534400" cy="4953000"/>
          </a:xfrm>
        </p:spPr>
        <p:txBody>
          <a:bodyPr/>
          <a:lstStyle/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Recruit fairly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Look out for your </a:t>
            </a:r>
            <a:r>
              <a:rPr lang="en-US" altLang="en-US" sz="2400" dirty="0" err="1" smtClean="0">
                <a:ea typeface="+mn-ea"/>
              </a:rPr>
              <a:t>Ss</a:t>
            </a:r>
            <a:endParaRPr lang="en-US" altLang="en-US" sz="2400" dirty="0" smtClean="0">
              <a:ea typeface="+mn-ea"/>
            </a:endParaRP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dirty="0" err="1" smtClean="0">
                <a:ea typeface="+mn-ea"/>
              </a:rPr>
              <a:t>Anonymise</a:t>
            </a:r>
            <a:r>
              <a:rPr lang="en-US" altLang="en-US" sz="2400" dirty="0" smtClean="0">
                <a:ea typeface="+mn-ea"/>
              </a:rPr>
              <a:t> data at the beginning of each session by using subject IDs, not names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1800" i="1" dirty="0" smtClean="0">
                <a:ea typeface="+mn-ea"/>
              </a:rPr>
              <a:t>New</a:t>
            </a:r>
            <a:r>
              <a:rPr lang="en-US" altLang="en-US" sz="1800" dirty="0" smtClean="0">
                <a:ea typeface="+mn-ea"/>
              </a:rPr>
              <a:t>: Only take data you need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1800" i="1" dirty="0" smtClean="0">
                <a:ea typeface="+mn-ea"/>
              </a:rPr>
              <a:t>New: </a:t>
            </a:r>
            <a:r>
              <a:rPr lang="en-US" altLang="en-US" sz="1800" dirty="0" smtClean="0">
                <a:ea typeface="+mn-ea"/>
              </a:rPr>
              <a:t>Be aware of deductive closure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Have a plan for surprising </a:t>
            </a:r>
            <a:r>
              <a:rPr lang="en-US" altLang="en-US" sz="2400" dirty="0" smtClean="0">
                <a:ea typeface="+mn-ea"/>
              </a:rPr>
              <a:t>data or situations </a:t>
            </a:r>
            <a:r>
              <a:rPr lang="en-US" altLang="en-US" sz="2400" dirty="0" smtClean="0">
                <a:ea typeface="+mn-ea"/>
              </a:rPr>
              <a:t>(e.g., high </a:t>
            </a:r>
            <a:r>
              <a:rPr lang="en-US" altLang="en-US" sz="2400" dirty="0" smtClean="0">
                <a:ea typeface="+mn-ea"/>
              </a:rPr>
              <a:t>BP, contact senior RA, PI, IRB Office, 911)</a:t>
            </a:r>
            <a:endParaRPr lang="en-US" altLang="en-US" sz="2400" dirty="0" smtClean="0">
              <a:ea typeface="+mn-ea"/>
            </a:endParaRP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Communicate early and relatively often about publication plans and data ownership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Some argue that you have an obligation to use the data you gather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533400"/>
            <a:ext cx="3554412" cy="3810000"/>
          </a:xfrm>
        </p:spPr>
        <p:txBody>
          <a:bodyPr/>
          <a:lstStyle/>
          <a:p>
            <a:r>
              <a:rPr lang="en-US" sz="2800">
                <a:latin typeface="Geneva" charset="0"/>
              </a:rPr>
              <a:t>4. Risks to Validity:</a:t>
            </a:r>
            <a:r>
              <a:rPr lang="en-US" sz="3200">
                <a:latin typeface="Geneva" charset="0"/>
              </a:rPr>
              <a:t/>
            </a:r>
            <a:br>
              <a:rPr lang="en-US" sz="3200">
                <a:latin typeface="Geneva" charset="0"/>
              </a:rPr>
            </a:br>
            <a:r>
              <a:rPr lang="en-US" sz="2400">
                <a:latin typeface="Geneva" charset="0"/>
              </a:rPr>
              <a:t>Constraints on </a:t>
            </a:r>
            <a:br>
              <a:rPr lang="en-US" sz="2400">
                <a:latin typeface="Geneva" charset="0"/>
              </a:rPr>
            </a:br>
            <a:r>
              <a:rPr lang="en-US" sz="2400">
                <a:latin typeface="Geneva" charset="0"/>
              </a:rPr>
              <a:t>your study </a:t>
            </a:r>
            <a:r>
              <a:rPr lang="en-US" sz="2800">
                <a:latin typeface="Geneva" charset="0"/>
              </a:rPr>
              <a:t/>
            </a:r>
            <a:br>
              <a:rPr lang="en-US" sz="2800">
                <a:latin typeface="Geneva" charset="0"/>
              </a:rPr>
            </a:br>
            <a:r>
              <a:rPr lang="en-US" sz="1600">
                <a:latin typeface="Geneva" charset="0"/>
              </a:rPr>
              <a:t>(13:50-14:15)</a:t>
            </a:r>
            <a:r>
              <a:rPr lang="en-US">
                <a:latin typeface="Geneva" charset="0"/>
              </a:rPr>
              <a:t> </a:t>
            </a:r>
            <a:r>
              <a:rPr lang="en-US" sz="2800">
                <a:latin typeface="Geneva" charset="0"/>
              </a:rPr>
              <a:t/>
            </a:r>
            <a:br>
              <a:rPr lang="en-US" sz="2800">
                <a:latin typeface="Geneva" charset="0"/>
              </a:rPr>
            </a:br>
            <a:r>
              <a:rPr lang="en-US" sz="2800">
                <a:latin typeface="Geneva" charset="0"/>
              </a:rPr>
              <a:t/>
            </a:r>
            <a:br>
              <a:rPr lang="en-US" sz="2800">
                <a:latin typeface="Geneva" charset="0"/>
              </a:rPr>
            </a:br>
            <a:r>
              <a:rPr lang="en-US" sz="2800">
                <a:latin typeface="Geneva" charset="0"/>
              </a:rPr>
              <a:t>Or: alternative hypothesis for results</a:t>
            </a:r>
            <a:r>
              <a:rPr lang="en-US">
                <a:latin typeface="Geneva" charset="0"/>
                <a:cs typeface="Geneva" charset="0"/>
              </a:rPr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800600"/>
            <a:ext cx="3581400" cy="2133600"/>
          </a:xfrm>
          <a:solidFill>
            <a:schemeClr val="bg1"/>
          </a:solidFill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3000">
                <a:latin typeface="Arial" charset="0"/>
              </a:rPr>
              <a:t>Challenges to validity can be anticipated and mitigated.</a:t>
            </a:r>
            <a:endParaRPr lang="en-US">
              <a:latin typeface="Arial" charset="0"/>
            </a:endParaRPr>
          </a:p>
        </p:txBody>
      </p:sp>
      <p:pic>
        <p:nvPicPr>
          <p:cNvPr id="47107" name="Picture 6" descr="ritter-f4-1-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-100013"/>
            <a:ext cx="52990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457200"/>
            <a:ext cx="3429000" cy="2667000"/>
          </a:xfrm>
          <a:solidFill>
            <a:schemeClr val="bg1"/>
          </a:solidFill>
        </p:spPr>
        <p:txBody>
          <a:bodyPr/>
          <a:lstStyle/>
          <a:p>
            <a:r>
              <a:rPr lang="en-US" sz="3200">
                <a:latin typeface="Geneva" charset="0"/>
              </a:rPr>
              <a:t>(5) Running a Session</a:t>
            </a:r>
            <a:r>
              <a:rPr lang="en-US">
                <a:latin typeface="Geneva" charset="0"/>
              </a:rPr>
              <a:t/>
            </a:r>
            <a:br>
              <a:rPr lang="en-US">
                <a:latin typeface="Geneva" charset="0"/>
              </a:rPr>
            </a:br>
            <a:r>
              <a:rPr lang="en-US">
                <a:latin typeface="Geneva" charset="0"/>
              </a:rPr>
              <a:t> </a:t>
            </a:r>
            <a:r>
              <a:rPr lang="en-US" sz="1600">
                <a:latin typeface="Geneva" charset="0"/>
              </a:rPr>
              <a:t>(14:35-14:50)</a:t>
            </a:r>
            <a:br>
              <a:rPr lang="en-US" sz="1600">
                <a:latin typeface="Geneva" charset="0"/>
              </a:rPr>
            </a:br>
            <a:r>
              <a:rPr lang="en-US">
                <a:latin typeface="Geneva" charset="0"/>
              </a:rPr>
              <a:t> </a:t>
            </a:r>
            <a:r>
              <a:rPr lang="en-US" sz="1600">
                <a:latin typeface="Geneva" charset="0"/>
              </a:rPr>
              <a:t>(14:15-14:35 break)</a:t>
            </a:r>
            <a:endParaRPr lang="en-US">
              <a:latin typeface="Geneva" charset="0"/>
            </a:endParaRPr>
          </a:p>
        </p:txBody>
      </p:sp>
      <p:sp>
        <p:nvSpPr>
          <p:cNvPr id="112643" name="AutoShape 3"/>
          <p:cNvSpPr>
            <a:spLocks noGrp="1" noChangeArrowheads="1"/>
          </p:cNvSpPr>
          <p:nvPr>
            <p:ph type="body" sz="half" idx="2"/>
          </p:nvPr>
        </p:nvSpPr>
        <p:spPr>
          <a:xfrm>
            <a:off x="-304800" y="4191000"/>
            <a:ext cx="3581400" cy="2514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80808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190500" indent="-152400"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en-US" sz="2800" smtClean="0">
                <a:ea typeface="+mn-ea"/>
              </a:rPr>
              <a:t>Success in execution is directly correlated to careful preparation</a:t>
            </a:r>
          </a:p>
        </p:txBody>
      </p:sp>
      <p:pic>
        <p:nvPicPr>
          <p:cNvPr id="112647" name="Picture 7" descr="How to run experiments_chap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-228600"/>
            <a:ext cx="5927725" cy="7086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Summary: Running a session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600200"/>
            <a:ext cx="8382000" cy="51054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Use of piloting means no surprises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(except for the data!)</a:t>
            </a:r>
          </a:p>
          <a:p>
            <a:r>
              <a:rPr lang="en-US" sz="2400" dirty="0">
                <a:latin typeface="Arial" charset="0"/>
              </a:rPr>
              <a:t>Script keeps treatment the same, it includes session set up</a:t>
            </a:r>
          </a:p>
          <a:p>
            <a:r>
              <a:rPr lang="en-US" sz="2400" i="1" dirty="0">
                <a:latin typeface="Arial" charset="0"/>
              </a:rPr>
              <a:t>New</a:t>
            </a:r>
            <a:r>
              <a:rPr lang="en-US" sz="2400" dirty="0">
                <a:latin typeface="Arial" charset="0"/>
              </a:rPr>
              <a:t>: Assignment needs to be random </a:t>
            </a:r>
          </a:p>
          <a:p>
            <a:pPr lvl="1"/>
            <a:r>
              <a:rPr lang="en-US" sz="2000" dirty="0">
                <a:latin typeface="Arial" charset="0"/>
              </a:rPr>
              <a:t>Not a sample of convenience</a:t>
            </a:r>
          </a:p>
          <a:p>
            <a:pPr lvl="1"/>
            <a:r>
              <a:rPr lang="en-US" sz="2000" dirty="0">
                <a:latin typeface="Arial" charset="0"/>
              </a:rPr>
              <a:t>Needs to not pick up: time of day, week, month, semester, cohort, age, etc.</a:t>
            </a:r>
          </a:p>
          <a:p>
            <a:pPr lvl="1"/>
            <a:r>
              <a:rPr lang="en-US" sz="2000" dirty="0">
                <a:latin typeface="Arial" charset="0"/>
              </a:rPr>
              <a:t>Use cards, coins, SPSS, spreadsheet to randomize</a:t>
            </a:r>
          </a:p>
          <a:p>
            <a:pPr lvl="1"/>
            <a:r>
              <a:rPr lang="en-US" sz="2000" dirty="0">
                <a:latin typeface="Arial" charset="0"/>
              </a:rPr>
              <a:t>We just don’t use Ps who cannot make the long session</a:t>
            </a:r>
          </a:p>
          <a:p>
            <a:pPr lvl="1"/>
            <a:r>
              <a:rPr lang="en-US" sz="2000" dirty="0">
                <a:latin typeface="Arial" charset="0"/>
              </a:rPr>
              <a:t>We assign PC and Mac equally to the 9 groups</a:t>
            </a:r>
          </a:p>
          <a:p>
            <a:r>
              <a:rPr lang="en-US" sz="2400" dirty="0">
                <a:latin typeface="Arial" charset="0"/>
              </a:rPr>
              <a:t>Keep eyes open while running for further insights</a:t>
            </a:r>
          </a:p>
          <a:p>
            <a:r>
              <a:rPr lang="en-US" sz="2400" dirty="0" err="1">
                <a:latin typeface="Arial" charset="0"/>
              </a:rPr>
              <a:t>Anonymise</a:t>
            </a:r>
            <a:r>
              <a:rPr lang="en-US" sz="2400" dirty="0">
                <a:latin typeface="Arial" charset="0"/>
              </a:rPr>
              <a:t> data as soon as 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3505200" cy="2590800"/>
          </a:xfrm>
          <a:solidFill>
            <a:schemeClr val="bg1"/>
          </a:solidFill>
        </p:spPr>
        <p:txBody>
          <a:bodyPr/>
          <a:lstStyle/>
          <a:p>
            <a:r>
              <a:rPr lang="en-US" sz="3200">
                <a:latin typeface="Geneva" charset="0"/>
              </a:rPr>
              <a:t>(6) Concluding an Experiment and Reporting Your Results</a:t>
            </a:r>
            <a:br>
              <a:rPr lang="en-US" sz="3200">
                <a:latin typeface="Geneva" charset="0"/>
              </a:rPr>
            </a:br>
            <a:r>
              <a:rPr lang="en-US" sz="3200">
                <a:latin typeface="Geneva" charset="0"/>
              </a:rPr>
              <a:t> </a:t>
            </a:r>
            <a:r>
              <a:rPr lang="en-US" sz="1600">
                <a:latin typeface="Geneva" charset="0"/>
              </a:rPr>
              <a:t>(14:50-15:05)</a:t>
            </a:r>
            <a:endParaRPr lang="en-US">
              <a:latin typeface="Geneva" charset="0"/>
            </a:endParaRPr>
          </a:p>
        </p:txBody>
      </p:sp>
      <p:sp>
        <p:nvSpPr>
          <p:cNvPr id="152579" name="AutoShap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292600"/>
            <a:ext cx="2813050" cy="1439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>
            <a:solidFill>
              <a:srgbClr val="80808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en-US" sz="2000" dirty="0" smtClean="0">
                <a:ea typeface="+mn-ea"/>
              </a:rPr>
              <a:t>Debrief subjects,</a:t>
            </a:r>
          </a:p>
          <a:p>
            <a:pPr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en-US" sz="2000" dirty="0" smtClean="0">
                <a:ea typeface="+mn-ea"/>
              </a:rPr>
              <a:t>Debrief each other, </a:t>
            </a:r>
          </a:p>
          <a:p>
            <a:pPr>
              <a:lnSpc>
                <a:spcPct val="90000"/>
              </a:lnSpc>
              <a:buFont typeface="Monotype Sorts" charset="2"/>
              <a:buNone/>
              <a:defRPr/>
            </a:pPr>
            <a:r>
              <a:rPr lang="en-US" altLang="en-US" sz="2000" dirty="0" smtClean="0">
                <a:ea typeface="+mn-ea"/>
              </a:rPr>
              <a:t>Debrief potential audience!</a:t>
            </a:r>
          </a:p>
        </p:txBody>
      </p:sp>
      <p:pic>
        <p:nvPicPr>
          <p:cNvPr id="53251" name="Picture 7" descr="ritter-F6-1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81000"/>
            <a:ext cx="56927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Summary: Concluding an Experiment and Reporting Your Results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81200"/>
            <a:ext cx="8534400" cy="4724400"/>
          </a:xfrm>
        </p:spPr>
        <p:txBody>
          <a:bodyPr/>
          <a:lstStyle/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Concluding a session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000" dirty="0" smtClean="0">
                <a:ea typeface="+mn-ea"/>
              </a:rPr>
              <a:t>Finish with the subject (thank, debrief, check paperwork)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000" dirty="0" smtClean="0">
                <a:ea typeface="+mn-ea"/>
              </a:rPr>
              <a:t>Check the data was collected and saved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000" dirty="0" smtClean="0">
                <a:ea typeface="+mn-ea"/>
              </a:rPr>
              <a:t>Comment on the data if </a:t>
            </a:r>
            <a:r>
              <a:rPr lang="en-US" altLang="en-US" sz="2000" dirty="0" err="1" smtClean="0">
                <a:ea typeface="+mn-ea"/>
              </a:rPr>
              <a:t>anomolies</a:t>
            </a:r>
            <a:endParaRPr lang="en-US" altLang="en-US" sz="2000" dirty="0" smtClean="0">
              <a:ea typeface="+mn-ea"/>
            </a:endParaRPr>
          </a:p>
          <a:p>
            <a:pPr>
              <a:lnSpc>
                <a:spcPct val="90000"/>
              </a:lnSpc>
              <a:buFont typeface="Monotype Sorts" charset="2"/>
              <a:buChar char=""/>
              <a:defRPr/>
            </a:pPr>
            <a:r>
              <a:rPr lang="en-US" altLang="en-US" sz="1800" dirty="0" smtClean="0">
                <a:ea typeface="+mn-ea"/>
              </a:rPr>
              <a:t>Data care, security and privacy</a:t>
            </a:r>
          </a:p>
          <a:p>
            <a:pPr lvl="1">
              <a:lnSpc>
                <a:spcPct val="90000"/>
              </a:lnSpc>
              <a:buFont typeface="Monotype Sorts" charset="2"/>
              <a:buChar char=""/>
              <a:defRPr/>
            </a:pPr>
            <a:r>
              <a:rPr lang="en-US" altLang="en-US" sz="1600" dirty="0" err="1" smtClean="0">
                <a:ea typeface="+mn-ea"/>
              </a:rPr>
              <a:t>Anonymizing</a:t>
            </a:r>
            <a:r>
              <a:rPr lang="en-US" altLang="en-US" sz="1600" dirty="0" smtClean="0">
                <a:ea typeface="+mn-ea"/>
              </a:rPr>
              <a:t> removes nearly all ills</a:t>
            </a:r>
          </a:p>
          <a:p>
            <a:pPr>
              <a:lnSpc>
                <a:spcPct val="90000"/>
              </a:lnSpc>
              <a:buFont typeface="Monotype Sorts" charset="2"/>
              <a:buChar char=""/>
              <a:defRPr/>
            </a:pPr>
            <a:r>
              <a:rPr lang="en-US" altLang="en-US" sz="1800" dirty="0" smtClean="0">
                <a:ea typeface="+mn-ea"/>
              </a:rPr>
              <a:t>Back up data (daily, weekly)</a:t>
            </a:r>
          </a:p>
          <a:p>
            <a:pPr>
              <a:lnSpc>
                <a:spcPct val="90000"/>
              </a:lnSpc>
              <a:buFont typeface="Monotype Sorts" charset="2"/>
              <a:buChar char=""/>
              <a:defRPr/>
            </a:pPr>
            <a:r>
              <a:rPr lang="en-US" altLang="en-US" sz="1800" dirty="0" smtClean="0">
                <a:ea typeface="+mn-ea"/>
              </a:rPr>
              <a:t>Data analysis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1600" dirty="0" smtClean="0">
                <a:ea typeface="+mn-ea"/>
              </a:rPr>
              <a:t>Not how, but note how (document and keep track of)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1600" dirty="0" smtClean="0">
                <a:ea typeface="+mn-ea"/>
              </a:rPr>
              <a:t>Know your data if you are the RA that analyses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1600" dirty="0" smtClean="0">
                <a:ea typeface="+mn-ea"/>
              </a:rPr>
              <a:t>Save the analyses, time is not important, space is not important, the insights and results are important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1600" dirty="0" smtClean="0">
                <a:ea typeface="+mn-ea"/>
              </a:rPr>
              <a:t>Aside: we prefer regression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1600" dirty="0" smtClean="0">
                <a:ea typeface="+mn-ea"/>
              </a:rPr>
              <a:t>Aside: we prefer individual analysis</a:t>
            </a:r>
            <a:r>
              <a:rPr lang="en-US" altLang="en-US" sz="2000" dirty="0" smtClean="0"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Ch 6.5  Communicating your results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2"/>
              <a:buChar char=""/>
              <a:defRPr/>
            </a:pPr>
            <a:r>
              <a:rPr lang="en-US" altLang="en-US" dirty="0" smtClean="0">
                <a:ea typeface="+mn-ea"/>
              </a:rPr>
              <a:t>Start with a target in mind </a:t>
            </a:r>
            <a:br>
              <a:rPr lang="en-US" altLang="en-US" dirty="0" smtClean="0">
                <a:ea typeface="+mn-ea"/>
              </a:rPr>
            </a:br>
            <a:r>
              <a:rPr lang="en-US" altLang="en-US" dirty="0" smtClean="0">
                <a:ea typeface="+mn-ea"/>
              </a:rPr>
              <a:t>(if you can)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dirty="0" smtClean="0">
                <a:ea typeface="+mn-ea"/>
              </a:rPr>
              <a:t>Work to larger publications </a:t>
            </a:r>
            <a:br>
              <a:rPr lang="en-US" altLang="en-US" dirty="0" smtClean="0">
                <a:ea typeface="+mn-ea"/>
              </a:rPr>
            </a:br>
            <a:r>
              <a:rPr lang="en-US" altLang="en-US" dirty="0" smtClean="0">
                <a:ea typeface="+mn-ea"/>
              </a:rPr>
              <a:t>(workshop, </a:t>
            </a:r>
            <a:r>
              <a:rPr lang="en-US" altLang="en-US" dirty="0" err="1" smtClean="0">
                <a:ea typeface="+mn-ea"/>
              </a:rPr>
              <a:t>conf</a:t>
            </a:r>
            <a:r>
              <a:rPr lang="en-US" altLang="en-US" dirty="0" smtClean="0">
                <a:ea typeface="+mn-ea"/>
              </a:rPr>
              <a:t>, journal, book)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dirty="0" smtClean="0">
                <a:ea typeface="+mn-ea"/>
              </a:rPr>
              <a:t>Rewrite, rewrite, rewrite </a:t>
            </a:r>
            <a:br>
              <a:rPr lang="en-US" altLang="en-US" dirty="0" smtClean="0">
                <a:ea typeface="+mn-ea"/>
              </a:rPr>
            </a:br>
            <a:r>
              <a:rPr lang="en-US" altLang="en-US" dirty="0" smtClean="0">
                <a:ea typeface="+mn-ea"/>
              </a:rPr>
              <a:t>(the book was draft 49 [mar12], final 53)</a:t>
            </a: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32258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2"/>
          <p:cNvSpPr txBox="1">
            <a:spLocks noChangeArrowheads="1"/>
          </p:cNvSpPr>
          <p:nvPr/>
        </p:nvSpPr>
        <p:spPr bwMode="auto">
          <a:xfrm>
            <a:off x="5795963" y="6577409"/>
            <a:ext cx="209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F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0000F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0000F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0000F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000F0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0"/>
              <a:buChar char=""/>
              <a:defRPr sz="2000">
                <a:solidFill>
                  <a:srgbClr val="0000F0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0"/>
              <a:buChar char=""/>
              <a:defRPr sz="2000">
                <a:solidFill>
                  <a:srgbClr val="0000F0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0"/>
              <a:buChar char=""/>
              <a:defRPr sz="2000">
                <a:solidFill>
                  <a:srgbClr val="0000F0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charset="0"/>
              <a:buChar char=""/>
              <a:defRPr sz="2000">
                <a:solidFill>
                  <a:srgbClr val="0000F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Book Antiqua" charset="0"/>
              </a:rPr>
              <a:t>Academic Coach Taylor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F09A84-8FB9-4BE7-9C56-C3601D13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	Running KRK </a:t>
            </a:r>
            <a:r>
              <a:rPr lang="en-US" dirty="0" smtClean="0"/>
              <a:t>Online</a:t>
            </a:r>
            <a:br>
              <a:rPr lang="en-US" dirty="0" smtClean="0"/>
            </a:br>
            <a:r>
              <a:rPr lang="en-US" sz="2700" dirty="0" smtClean="0"/>
              <a:t>Sarah </a:t>
            </a:r>
            <a:r>
              <a:rPr lang="en-US" sz="2700" dirty="0" err="1" smtClean="0"/>
              <a:t>Ricupero</a:t>
            </a:r>
            <a:r>
              <a:rPr lang="en-US" sz="2700" dirty="0" smtClean="0"/>
              <a:t> &amp; Frank E. Ritter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29jul2020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6254F23-18F5-43D1-92C8-5B93B84D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56442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IRB/protocol changes, cover online condition (keep conditions balanced)</a:t>
            </a:r>
          </a:p>
          <a:p>
            <a:r>
              <a:rPr lang="en-US" dirty="0" smtClean="0"/>
              <a:t>Scheduling the 2-5 sessions was with email, XL, box (shared cloud document)</a:t>
            </a:r>
          </a:p>
          <a:p>
            <a:r>
              <a:rPr lang="en-US" dirty="0" smtClean="0"/>
              <a:t>Tool choice varies based on Subject numbers, number of potential recruits, length of sessions, length of task, complexity of conditions, repeated sessions and their regularity</a:t>
            </a:r>
          </a:p>
          <a:p>
            <a:pPr marL="457200" lvl="1" indent="0">
              <a:buNone/>
            </a:pPr>
            <a:r>
              <a:rPr lang="en-US" dirty="0" err="1"/>
              <a:t>hroot</a:t>
            </a:r>
            <a:r>
              <a:rPr lang="en-US" dirty="0"/>
              <a:t> (that's what we use), </a:t>
            </a:r>
            <a:r>
              <a:rPr lang="en-US" dirty="0" err="1"/>
              <a:t>orsee</a:t>
            </a:r>
            <a:r>
              <a:rPr lang="en-US" dirty="0"/>
              <a:t> (inspiration for </a:t>
            </a:r>
            <a:r>
              <a:rPr lang="en-US" dirty="0" err="1"/>
              <a:t>hroot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 err="1"/>
              <a:t>hroot</a:t>
            </a:r>
            <a:r>
              <a:rPr lang="en-US" dirty="0"/>
              <a:t>: https://</a:t>
            </a:r>
            <a:r>
              <a:rPr lang="en-US" dirty="0" err="1"/>
              <a:t>www.wiso.uni-hamburg.de</a:t>
            </a:r>
            <a:r>
              <a:rPr lang="en-US" dirty="0"/>
              <a:t>/en/</a:t>
            </a:r>
            <a:r>
              <a:rPr lang="en-US" dirty="0" err="1"/>
              <a:t>forschung</a:t>
            </a:r>
            <a:r>
              <a:rPr lang="en-US" dirty="0"/>
              <a:t>/</a:t>
            </a:r>
            <a:r>
              <a:rPr lang="en-US" dirty="0" err="1"/>
              <a:t>forschungslabor</a:t>
            </a:r>
            <a:r>
              <a:rPr lang="en-US" dirty="0"/>
              <a:t>/</a:t>
            </a:r>
            <a:r>
              <a:rPr lang="en-US" dirty="0" err="1"/>
              <a:t>experimentallabor</a:t>
            </a:r>
            <a:r>
              <a:rPr lang="en-US" dirty="0"/>
              <a:t>/</a:t>
            </a:r>
            <a:r>
              <a:rPr lang="en-US" dirty="0" err="1"/>
              <a:t>hroot.html</a:t>
            </a:r>
            <a:endParaRPr lang="en-US" dirty="0"/>
          </a:p>
          <a:p>
            <a:pPr marL="457200" lvl="1" indent="0">
              <a:buNone/>
            </a:pPr>
            <a:r>
              <a:rPr lang="en-US" dirty="0" err="1"/>
              <a:t>orsee</a:t>
            </a:r>
            <a:r>
              <a:rPr lang="en-US" dirty="0"/>
              <a:t>: http://</a:t>
            </a:r>
            <a:r>
              <a:rPr lang="en-US" dirty="0" err="1"/>
              <a:t>www.orsee.org</a:t>
            </a:r>
            <a:r>
              <a:rPr lang="en-US" dirty="0"/>
              <a:t>/web/</a:t>
            </a:r>
            <a:endParaRPr lang="en-US" dirty="0"/>
          </a:p>
          <a:p>
            <a:r>
              <a:rPr lang="en-US" dirty="0" smtClean="0"/>
              <a:t>Recruitment</a:t>
            </a:r>
          </a:p>
          <a:p>
            <a:pPr marL="457200" lvl="1" indent="0">
              <a:buNone/>
            </a:pPr>
            <a:r>
              <a:rPr lang="en-US" dirty="0" smtClean="0"/>
              <a:t>No: handouts, speaking in class</a:t>
            </a:r>
          </a:p>
          <a:p>
            <a:pPr marL="457200" lvl="1" indent="0">
              <a:buNone/>
            </a:pPr>
            <a:r>
              <a:rPr lang="en-US" dirty="0" smtClean="0"/>
              <a:t>Yes: “Who </a:t>
            </a:r>
            <a:r>
              <a:rPr lang="en-US" dirty="0"/>
              <a:t>can we email</a:t>
            </a:r>
            <a:r>
              <a:rPr lang="en-US" dirty="0" smtClean="0"/>
              <a:t>?” course instructors, other labs, social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organizations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grad-student-list@psu.edu</a:t>
            </a:r>
            <a:r>
              <a:rPr lang="en-US" u="sng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linkedIn</a:t>
            </a:r>
            <a:endParaRPr lang="en-US" dirty="0"/>
          </a:p>
          <a:p>
            <a:r>
              <a:rPr lang="en-US" dirty="0" smtClean="0"/>
              <a:t>Payment</a:t>
            </a:r>
          </a:p>
          <a:p>
            <a:pPr marL="457200" lvl="1" indent="0">
              <a:buNone/>
            </a:pPr>
            <a:r>
              <a:rPr lang="en-US" dirty="0" smtClean="0"/>
              <a:t>No: Cash </a:t>
            </a:r>
            <a:r>
              <a:rPr lang="en-US" dirty="0"/>
              <a:t>doesn’t </a:t>
            </a:r>
            <a:r>
              <a:rPr lang="en-US" dirty="0" smtClean="0"/>
              <a:t>work</a:t>
            </a:r>
          </a:p>
          <a:p>
            <a:pPr marL="457200" lvl="1" indent="0">
              <a:buNone/>
            </a:pPr>
            <a:r>
              <a:rPr lang="en-US" dirty="0" smtClean="0"/>
              <a:t>Yes: gift cards (Amazon), University cash</a:t>
            </a:r>
            <a:endParaRPr lang="en-US" dirty="0"/>
          </a:p>
          <a:p>
            <a:r>
              <a:rPr lang="en-US" dirty="0"/>
              <a:t>Running the study</a:t>
            </a:r>
          </a:p>
          <a:p>
            <a:pPr lvl="1"/>
            <a:r>
              <a:rPr lang="en-US" dirty="0"/>
              <a:t>Required: computer, camera, microphone, paper, pencil, email, internet</a:t>
            </a:r>
          </a:p>
          <a:p>
            <a:pPr lvl="1"/>
            <a:r>
              <a:rPr lang="en-US" dirty="0" smtClean="0"/>
              <a:t>Zoom (provided by university, Adobe Connect, MS Teams), </a:t>
            </a:r>
            <a:r>
              <a:rPr lang="en-US" dirty="0"/>
              <a:t>webcam, </a:t>
            </a:r>
            <a:r>
              <a:rPr lang="en-US" dirty="0" smtClean="0"/>
              <a:t>microphone</a:t>
            </a:r>
          </a:p>
          <a:p>
            <a:pPr lvl="1"/>
            <a:r>
              <a:rPr lang="en-US" dirty="0" smtClean="0"/>
              <a:t>Changes: modify S’s browser to turn-off autocomplete, ask them to clear their space</a:t>
            </a:r>
            <a:endParaRPr lang="en-US" dirty="0"/>
          </a:p>
          <a:p>
            <a:pPr lvl="1"/>
            <a:r>
              <a:rPr lang="en-US" dirty="0"/>
              <a:t>Use email to arrange</a:t>
            </a:r>
          </a:p>
          <a:p>
            <a:pPr lvl="1"/>
            <a:r>
              <a:rPr lang="en-US" dirty="0"/>
              <a:t>Use a web-based apparatus, or download and then </a:t>
            </a:r>
            <a:r>
              <a:rPr lang="en-US" dirty="0" smtClean="0"/>
              <a:t>delete</a:t>
            </a:r>
          </a:p>
          <a:p>
            <a:pPr lvl="1"/>
            <a:r>
              <a:rPr lang="en-US" dirty="0" smtClean="0"/>
              <a:t>Does not work if </a:t>
            </a:r>
            <a:r>
              <a:rPr lang="en-US" dirty="0" err="1" smtClean="0"/>
              <a:t>ms</a:t>
            </a:r>
            <a:r>
              <a:rPr lang="en-US" dirty="0" smtClean="0"/>
              <a:t> timing required, unless they download keystroke logger (e.g., RUI)</a:t>
            </a:r>
          </a:p>
          <a:p>
            <a:pPr lvl="1"/>
            <a:r>
              <a:rPr lang="en-US" dirty="0" smtClean="0"/>
              <a:t>Short tasks, try </a:t>
            </a:r>
            <a:r>
              <a:rPr lang="en-US" dirty="0"/>
              <a:t>Amazon MT (https://</a:t>
            </a:r>
            <a:r>
              <a:rPr lang="en-US" dirty="0" err="1"/>
              <a:t>www.prolific.co</a:t>
            </a:r>
            <a:r>
              <a:rPr lang="en-US" dirty="0" smtClean="0"/>
              <a:t>/)</a:t>
            </a:r>
          </a:p>
          <a:p>
            <a:pPr lvl="1"/>
            <a:r>
              <a:rPr lang="en-US" dirty="0" smtClean="0"/>
              <a:t>Should include: displays (matters), type of machine (matters), type of mouse (matters)</a:t>
            </a:r>
          </a:p>
          <a:p>
            <a:pPr lvl="1"/>
            <a:r>
              <a:rPr lang="en-US" dirty="0"/>
              <a:t>Also see:  </a:t>
            </a:r>
            <a:r>
              <a:rPr lang="en-US" dirty="0">
                <a:hlinkClick r:id="rId3"/>
              </a:rPr>
              <a:t>http://sll.stanford.edu/docs/Webinar_materials_v2.</a:t>
            </a:r>
            <a:r>
              <a:rPr lang="en-US" dirty="0" smtClean="0">
                <a:hlinkClick r:id="rId3"/>
              </a:rPr>
              <a:t>pdf</a:t>
            </a:r>
            <a:endParaRPr lang="en-US" dirty="0" smtClean="0"/>
          </a:p>
          <a:p>
            <a:pPr lvl="1"/>
            <a:r>
              <a:rPr lang="en-US" dirty="0" smtClean="0"/>
              <a:t>It helps that people are at home and sheltering-in-place, essentially, less general movement less activity</a:t>
            </a:r>
          </a:p>
        </p:txBody>
      </p:sp>
    </p:spTree>
    <p:extLst>
      <p:ext uri="{BB962C8B-B14F-4D97-AF65-F5344CB8AC3E}">
        <p14:creationId xmlns:p14="http://schemas.microsoft.com/office/powerpoint/2010/main" val="3281965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neva" charset="0"/>
              </a:rPr>
              <a:t>7 Concluding Comments/Afterword</a:t>
            </a:r>
            <a:br>
              <a:rPr lang="en-US">
                <a:latin typeface="Geneva" charset="0"/>
              </a:rPr>
            </a:br>
            <a:r>
              <a:rPr lang="en-US" sz="1800">
                <a:latin typeface="Geneva" charset="0"/>
              </a:rPr>
              <a:t>15:05-15:40</a:t>
            </a:r>
            <a:endParaRPr lang="en-US" sz="2800">
              <a:latin typeface="Geneva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Appropriate behavior with subjects</a:t>
            </a:r>
          </a:p>
          <a:p>
            <a:r>
              <a:rPr lang="en-US">
                <a:latin typeface="Arial" charset="0"/>
              </a:rPr>
              <a:t>Insights</a:t>
            </a:r>
          </a:p>
          <a:p>
            <a:r>
              <a:rPr lang="en-US">
                <a:latin typeface="Arial" charset="0"/>
              </a:rPr>
              <a:t>Repeatability</a:t>
            </a:r>
          </a:p>
          <a:p>
            <a:r>
              <a:rPr lang="en-US">
                <a:latin typeface="Arial" charset="0"/>
              </a:rPr>
              <a:t>Reportability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Questions/Discussion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674100" cy="984250"/>
          </a:xfrm>
        </p:spPr>
        <p:txBody>
          <a:bodyPr/>
          <a:lstStyle/>
          <a:p>
            <a:r>
              <a:rPr lang="en-US">
                <a:latin typeface="Geneva" charset="0"/>
              </a:rPr>
              <a:t>Overview </a:t>
            </a:r>
            <a:br>
              <a:rPr lang="en-US">
                <a:latin typeface="Geneva" charset="0"/>
              </a:rPr>
            </a:br>
            <a:r>
              <a:rPr lang="en-US" sz="2000" b="0">
                <a:solidFill>
                  <a:schemeClr val="hlink"/>
                </a:solidFill>
                <a:latin typeface="Wingdings" charset="0"/>
                <a:cs typeface="Wingdings" charset="0"/>
                <a:sym typeface="Wingdings" charset="0"/>
              </a:rPr>
              <a:t></a:t>
            </a:r>
            <a:r>
              <a:rPr lang="en-US" sz="700" b="0">
                <a:solidFill>
                  <a:schemeClr val="hlink"/>
                </a:solidFill>
                <a:latin typeface="Wingdings" charset="0"/>
                <a:cs typeface="Lucida Grande" charset="0"/>
                <a:sym typeface="Wingdings" charset="0"/>
              </a:rPr>
              <a:t></a:t>
            </a:r>
            <a:r>
              <a:rPr lang="en-US" sz="1600" b="0">
                <a:solidFill>
                  <a:schemeClr val="hlink"/>
                </a:solidFill>
                <a:latin typeface="Albertus Medium" charset="0"/>
              </a:rPr>
              <a:t>acs.ist.psu.edu/papers</a:t>
            </a:r>
            <a:endParaRPr lang="en-US">
              <a:latin typeface="Geneva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5257800"/>
          </a:xfrm>
        </p:spPr>
        <p:txBody>
          <a:bodyPr/>
          <a:lstStyle/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1200-1215 	</a:t>
            </a:r>
            <a:r>
              <a:rPr lang="en-US" sz="2400" dirty="0">
                <a:latin typeface="Arial" charset="0"/>
              </a:rPr>
              <a:t>(0) </a:t>
            </a:r>
            <a:r>
              <a:rPr lang="en-US" sz="1200" dirty="0">
                <a:latin typeface="Arial" charset="0"/>
              </a:rPr>
              <a:t>3 </a:t>
            </a:r>
            <a:r>
              <a:rPr lang="en-US" sz="2400" dirty="0">
                <a:latin typeface="Arial" charset="0"/>
              </a:rPr>
              <a:t>Orientation</a:t>
            </a: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1215-1250 </a:t>
            </a:r>
            <a:r>
              <a:rPr lang="en-US" sz="600" dirty="0">
                <a:latin typeface="Arial" charset="0"/>
              </a:rPr>
              <a:t> 	</a:t>
            </a:r>
            <a:r>
              <a:rPr lang="en-US" sz="2400" dirty="0">
                <a:latin typeface="Arial" charset="0"/>
              </a:rPr>
              <a:t>(1) </a:t>
            </a:r>
            <a:r>
              <a:rPr lang="en-US" sz="1200" dirty="0">
                <a:latin typeface="Arial" charset="0"/>
              </a:rPr>
              <a:t>4-10 </a:t>
            </a:r>
            <a:r>
              <a:rPr lang="en-US" sz="2400" dirty="0">
                <a:latin typeface="Arial" charset="0"/>
              </a:rPr>
              <a:t>An overview of risk-driven experimental design</a:t>
            </a: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1250-1310</a:t>
            </a:r>
            <a:r>
              <a:rPr lang="en-US" sz="2400" dirty="0">
                <a:latin typeface="Arial" charset="0"/>
              </a:rPr>
              <a:t> 	(2) </a:t>
            </a:r>
            <a:r>
              <a:rPr lang="en-US" sz="1200" dirty="0">
                <a:latin typeface="Arial" charset="0"/>
              </a:rPr>
              <a:t>11-14 </a:t>
            </a:r>
            <a:r>
              <a:rPr lang="en-US" sz="2400" dirty="0">
                <a:latin typeface="Arial" charset="0"/>
              </a:rPr>
              <a:t>Preparation for running an experiment</a:t>
            </a: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1310-1330           [20 min. break]</a:t>
            </a:r>
            <a:endParaRPr lang="en-US" sz="2400" dirty="0">
              <a:latin typeface="Arial" charset="0"/>
            </a:endParaRP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1330-1350 	</a:t>
            </a:r>
            <a:r>
              <a:rPr lang="en-US" sz="2400" dirty="0">
                <a:latin typeface="Arial" charset="0"/>
              </a:rPr>
              <a:t>(3) </a:t>
            </a:r>
            <a:r>
              <a:rPr lang="en-US" sz="1200" dirty="0">
                <a:latin typeface="Arial" charset="0"/>
              </a:rPr>
              <a:t>15-21 </a:t>
            </a:r>
            <a:r>
              <a:rPr lang="en-US" sz="2400" dirty="0">
                <a:latin typeface="Arial" charset="0"/>
              </a:rPr>
              <a:t>Ethical challenges in the experimental process</a:t>
            </a: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1350-1415 	</a:t>
            </a:r>
            <a:r>
              <a:rPr lang="en-US" sz="2400" dirty="0">
                <a:latin typeface="Arial" charset="0"/>
              </a:rPr>
              <a:t>(4) </a:t>
            </a:r>
            <a:r>
              <a:rPr lang="en-US" sz="1200" dirty="0">
                <a:latin typeface="Arial" charset="0"/>
              </a:rPr>
              <a:t>22</a:t>
            </a:r>
            <a:r>
              <a:rPr lang="en-US" sz="2400" dirty="0">
                <a:latin typeface="Arial" charset="0"/>
              </a:rPr>
              <a:t> Risks to validity, with class participation</a:t>
            </a: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1415-1435</a:t>
            </a:r>
            <a:r>
              <a:rPr lang="en-US" sz="2400" dirty="0">
                <a:latin typeface="Arial" charset="0"/>
              </a:rPr>
              <a:t>          </a:t>
            </a:r>
            <a:r>
              <a:rPr lang="en-US" sz="1600" dirty="0">
                <a:latin typeface="Arial" charset="0"/>
              </a:rPr>
              <a:t> [20 min. break]</a:t>
            </a:r>
            <a:endParaRPr lang="en-US" sz="2400" dirty="0">
              <a:latin typeface="Arial" charset="0"/>
            </a:endParaRP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1435-1450 	</a:t>
            </a:r>
            <a:r>
              <a:rPr lang="en-US" sz="2400" dirty="0">
                <a:latin typeface="Arial" charset="0"/>
              </a:rPr>
              <a:t>(5) </a:t>
            </a:r>
            <a:r>
              <a:rPr lang="en-US" sz="1200" dirty="0">
                <a:latin typeface="Arial" charset="0"/>
              </a:rPr>
              <a:t>23-24 </a:t>
            </a:r>
            <a:r>
              <a:rPr lang="en-US" sz="2400" dirty="0">
                <a:latin typeface="Arial" charset="0"/>
              </a:rPr>
              <a:t>Running a session</a:t>
            </a: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1450-1505</a:t>
            </a:r>
            <a:r>
              <a:rPr lang="en-US" sz="2400" dirty="0">
                <a:latin typeface="Arial" charset="0"/>
              </a:rPr>
              <a:t>  (6) </a:t>
            </a:r>
            <a:r>
              <a:rPr lang="en-US" sz="1200" dirty="0">
                <a:latin typeface="Arial" charset="0"/>
              </a:rPr>
              <a:t>25-27 </a:t>
            </a:r>
            <a:r>
              <a:rPr lang="en-US" sz="2400" dirty="0">
                <a:latin typeface="Arial" charset="0"/>
              </a:rPr>
              <a:t>Concluding an experiment, reporting results</a:t>
            </a: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1505-1540</a:t>
            </a:r>
            <a:r>
              <a:rPr lang="en-US" sz="2400" dirty="0">
                <a:latin typeface="Arial" charset="0"/>
              </a:rPr>
              <a:t>  (7) </a:t>
            </a:r>
            <a:r>
              <a:rPr lang="en-US" sz="1200" dirty="0">
                <a:latin typeface="Arial" charset="0"/>
              </a:rPr>
              <a:t>28</a:t>
            </a:r>
            <a:r>
              <a:rPr lang="en-US" sz="2400" dirty="0">
                <a:latin typeface="Arial" charset="0"/>
              </a:rPr>
              <a:t> Concluding comments and questions</a:t>
            </a: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r>
              <a:rPr lang="en-US" sz="1600" dirty="0">
                <a:latin typeface="Arial" charset="0"/>
              </a:rPr>
              <a:t>1540-1560</a:t>
            </a:r>
            <a:r>
              <a:rPr lang="en-US" sz="2400" dirty="0">
                <a:latin typeface="Arial" charset="0"/>
              </a:rPr>
              <a:t>          Slack (running online? A recent update)</a:t>
            </a: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endParaRPr lang="en-US" sz="2400" dirty="0">
              <a:latin typeface="Arial" charset="0"/>
            </a:endParaRPr>
          </a:p>
          <a:p>
            <a:pPr>
              <a:buFont typeface="Monotype Sorts" charset="0"/>
              <a:buNone/>
              <a:tabLst>
                <a:tab pos="1104900" algn="l"/>
                <a:tab pos="7881938" algn="l"/>
              </a:tabLst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r>
              <a:rPr lang="en-US">
                <a:latin typeface="Geneva" charset="0"/>
              </a:rPr>
              <a:t>Summary 1 of tutorial: </a:t>
            </a:r>
            <a:br>
              <a:rPr lang="en-US">
                <a:latin typeface="Geneva" charset="0"/>
              </a:rPr>
            </a:br>
            <a:r>
              <a:rPr lang="en-US" sz="2400">
                <a:latin typeface="Geneva" charset="0"/>
              </a:rPr>
              <a:t>Relooking at failure: What constitutes a failure?</a:t>
            </a:r>
            <a:endParaRPr lang="en-US">
              <a:latin typeface="Geneva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Someone got hurt.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After committing significant resources, the study was never completed.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We have learned nothing new because our data is not repeatable or generalizable.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We have failed to communicate our results or their significance to anyone else.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Sources of Failure?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5486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rial" charset="0"/>
              </a:rPr>
              <a:t>Why did someone get hurt?</a:t>
            </a:r>
          </a:p>
          <a:p>
            <a:pPr lvl="1">
              <a:lnSpc>
                <a:spcPct val="110000"/>
              </a:lnSpc>
            </a:pPr>
            <a:r>
              <a:rPr lang="en-US" sz="1800" i="1" dirty="0">
                <a:latin typeface="Arial" charset="0"/>
              </a:rPr>
              <a:t>We failed to do a risk assessment.</a:t>
            </a:r>
            <a:endParaRPr lang="en-US" sz="1800" dirty="0"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1800" i="1" dirty="0">
                <a:latin typeface="Arial" charset="0"/>
              </a:rPr>
              <a:t>Being prepared for unanticipated problems.</a:t>
            </a:r>
          </a:p>
          <a:p>
            <a:pPr lvl="1">
              <a:lnSpc>
                <a:spcPct val="110000"/>
              </a:lnSpc>
            </a:pPr>
            <a:r>
              <a:rPr lang="en-US" sz="1800" i="1" dirty="0">
                <a:latin typeface="Arial" charset="0"/>
              </a:rPr>
              <a:t>We failed to screen participants properly.</a:t>
            </a:r>
          </a:p>
          <a:p>
            <a:pPr lvl="1">
              <a:lnSpc>
                <a:spcPct val="110000"/>
              </a:lnSpc>
            </a:pPr>
            <a:r>
              <a:rPr lang="en-US" sz="1800" i="1" dirty="0">
                <a:latin typeface="Arial" charset="0"/>
              </a:rPr>
              <a:t>We failed to either develop or follow procedures, either experimental procedures or data management procedures.</a:t>
            </a:r>
          </a:p>
          <a:p>
            <a:pPr lvl="1">
              <a:lnSpc>
                <a:spcPct val="110000"/>
              </a:lnSpc>
            </a:pPr>
            <a:r>
              <a:rPr lang="en-US" sz="1800" i="1" dirty="0">
                <a:latin typeface="Arial" charset="0"/>
              </a:rPr>
              <a:t>We did not anticipate or mitigate situational risks either in our experimental setting or outside of it that hurt our participants. </a:t>
            </a:r>
          </a:p>
          <a:p>
            <a:pPr lvl="1">
              <a:lnSpc>
                <a:spcPct val="110000"/>
              </a:lnSpc>
            </a:pPr>
            <a:r>
              <a:rPr lang="en-US" sz="1800" i="1" dirty="0">
                <a:latin typeface="Arial" charset="0"/>
              </a:rPr>
              <a:t>We ignored additional insights we could have learned from the participants through observation or debriefing.</a:t>
            </a:r>
          </a:p>
          <a:p>
            <a:pPr lvl="1">
              <a:lnSpc>
                <a:spcPct val="110000"/>
              </a:lnSpc>
            </a:pPr>
            <a:r>
              <a:rPr lang="en-US" sz="1800" i="1" dirty="0">
                <a:latin typeface="Arial" charset="0"/>
              </a:rPr>
              <a:t>New: deductive disclosure, enough to identify someone. Male, US citizen, IST professor (there are three in the world)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Arial" charset="0"/>
              </a:rPr>
              <a:t>Others?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Sources of Failure?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Why we were unable to complete the study?</a:t>
            </a:r>
          </a:p>
          <a:p>
            <a:pPr lvl="1">
              <a:lnSpc>
                <a:spcPct val="90000"/>
              </a:lnSpc>
            </a:pPr>
            <a:r>
              <a:rPr lang="en-US" i="1">
                <a:latin typeface="Arial" charset="0"/>
              </a:rPr>
              <a:t>We were overly ambitious</a:t>
            </a:r>
            <a:r>
              <a:rPr lang="en-US">
                <a:latin typeface="Arial" charset="0"/>
              </a:rPr>
              <a:t>, perhaps because we failed to fit the research question or methods to the problem at hand.</a:t>
            </a:r>
          </a:p>
          <a:p>
            <a:pPr lvl="1">
              <a:lnSpc>
                <a:spcPct val="90000"/>
              </a:lnSpc>
            </a:pPr>
            <a:r>
              <a:rPr lang="en-US" i="1">
                <a:latin typeface="Arial" charset="0"/>
              </a:rPr>
              <a:t>We ran out of time.</a:t>
            </a:r>
          </a:p>
          <a:p>
            <a:pPr lvl="1">
              <a:lnSpc>
                <a:spcPct val="90000"/>
              </a:lnSpc>
            </a:pPr>
            <a:r>
              <a:rPr lang="en-US" i="1">
                <a:latin typeface="Arial" charset="0"/>
              </a:rPr>
              <a:t>We ran out of resources or lacked them in the first place.</a:t>
            </a:r>
          </a:p>
          <a:p>
            <a:pPr lvl="1">
              <a:lnSpc>
                <a:spcPct val="90000"/>
              </a:lnSpc>
            </a:pPr>
            <a:r>
              <a:rPr lang="en-US" i="1">
                <a:latin typeface="Arial" charset="0"/>
              </a:rPr>
              <a:t>We lacked the people, either participants or staff, or trained staff.</a:t>
            </a: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en-US" sz="2400">
                <a:latin typeface="Arial" charset="0"/>
              </a:rPr>
              <a:t>(experiments appear to have less risk than modeling)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Sources of Failure?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Why we were unable to reproduce our results or generalize them?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Arial" charset="0"/>
              </a:rPr>
              <a:t>We failed to use the same experimental procedures or test under the same conditions for each S.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Arial" charset="0"/>
              </a:rPr>
              <a:t>We failed to achieve an adequate sample size or sufficient degree of representativeness in our sample.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Arial" charset="0"/>
              </a:rPr>
              <a:t>Our task fidelity was poor.  We failed to construct an experimental task that was analogous with respect to its key points.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Sources of Failure?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5486400"/>
          </a:xfrm>
        </p:spPr>
        <p:txBody>
          <a:bodyPr/>
          <a:lstStyle/>
          <a:p>
            <a:r>
              <a:rPr lang="en-US">
                <a:latin typeface="Arial" charset="0"/>
              </a:rPr>
              <a:t>Why have we been unable to report our results or communicate their significance?</a:t>
            </a:r>
          </a:p>
          <a:p>
            <a:pPr lvl="1"/>
            <a:r>
              <a:rPr lang="en-US" i="1">
                <a:latin typeface="Arial" charset="0"/>
              </a:rPr>
              <a:t>We failed to properly catalog or backup our data.</a:t>
            </a:r>
          </a:p>
          <a:p>
            <a:pPr lvl="1"/>
            <a:r>
              <a:rPr lang="en-US" i="1">
                <a:latin typeface="Arial" charset="0"/>
              </a:rPr>
              <a:t>We failed to write as we went.  We no longer remember some of the critical, early details.</a:t>
            </a:r>
          </a:p>
          <a:p>
            <a:pPr lvl="1"/>
            <a:r>
              <a:rPr lang="en-US" i="1">
                <a:latin typeface="Arial" charset="0"/>
              </a:rPr>
              <a:t>We made poor data analysis or display choices.</a:t>
            </a:r>
          </a:p>
          <a:p>
            <a:pPr lvl="1"/>
            <a:r>
              <a:rPr lang="en-US" i="1">
                <a:latin typeface="Arial" charset="0"/>
              </a:rPr>
              <a:t>We failed to identify a venue early, or understand who we should consider our audience.  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How do we avoid failure?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5486400"/>
          </a:xfrm>
        </p:spPr>
        <p:txBody>
          <a:bodyPr/>
          <a:lstStyle/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We recognize that running a study is an incremental risk-driven process, similar in some respects to spiral development of systems </a:t>
            </a:r>
            <a:r>
              <a:rPr lang="en-US" altLang="en-US" sz="1700" dirty="0" smtClean="0">
                <a:ea typeface="+mn-ea"/>
              </a:rPr>
              <a:t>(Boehm &amp; Hansen, 2001; Pew &amp; Mavor, 2007)</a:t>
            </a:r>
            <a:r>
              <a:rPr lang="en-US" altLang="en-US" sz="2400" dirty="0" smtClean="0">
                <a:ea typeface="+mn-ea"/>
              </a:rPr>
              <a:t>.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sz="2400" dirty="0" smtClean="0">
                <a:ea typeface="+mn-ea"/>
              </a:rPr>
              <a:t>To be successful, we need to: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200" dirty="0" smtClean="0">
                <a:ea typeface="+mn-ea"/>
              </a:rPr>
              <a:t>Formulate a research question that meets our research goals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200" dirty="0" smtClean="0">
                <a:ea typeface="+mn-ea"/>
              </a:rPr>
              <a:t>Have a theory of transfer effects that minimizes risks associated with confounding variables, and enables us to conserve time and resources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200" dirty="0" smtClean="0">
                <a:ea typeface="+mn-ea"/>
              </a:rPr>
              <a:t>Pilot studies and study components</a:t>
            </a:r>
          </a:p>
          <a:p>
            <a:pPr lvl="1">
              <a:buFont typeface="Monotype Sorts" charset="2"/>
              <a:buChar char=""/>
              <a:defRPr/>
            </a:pPr>
            <a:r>
              <a:rPr lang="en-US" altLang="en-US" sz="2200" dirty="0" smtClean="0">
                <a:ea typeface="+mn-ea"/>
              </a:rPr>
              <a:t>Be candid in our risk assessments and be willing to adapt and refine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Summary 2 of Tutorial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54864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There are steps to running a study separate from design and analysis</a:t>
            </a:r>
          </a:p>
          <a:p>
            <a:r>
              <a:rPr lang="en-US" sz="2400" dirty="0">
                <a:latin typeface="Arial" charset="0"/>
              </a:rPr>
              <a:t>These steps include practical, hands-on, implicit </a:t>
            </a:r>
            <a:r>
              <a:rPr lang="en-US" sz="2400" dirty="0" smtClean="0">
                <a:latin typeface="Arial" charset="0"/>
              </a:rPr>
              <a:t>and local knowledge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They are informed by previous studies</a:t>
            </a:r>
          </a:p>
          <a:p>
            <a:r>
              <a:rPr lang="en-US" sz="2400" dirty="0">
                <a:latin typeface="Arial" charset="0"/>
              </a:rPr>
              <a:t>To be successful, we need to:</a:t>
            </a:r>
          </a:p>
          <a:p>
            <a:pPr lvl="1"/>
            <a:r>
              <a:rPr lang="en-US" sz="2000" dirty="0">
                <a:latin typeface="Arial" charset="0"/>
              </a:rPr>
              <a:t>Formulate a research question that meets our research goals</a:t>
            </a:r>
          </a:p>
          <a:p>
            <a:pPr lvl="1"/>
            <a:r>
              <a:rPr lang="en-US" sz="2000" dirty="0">
                <a:latin typeface="Arial" charset="0"/>
              </a:rPr>
              <a:t>Pilot studies and study components</a:t>
            </a:r>
          </a:p>
          <a:p>
            <a:pPr lvl="1"/>
            <a:r>
              <a:rPr lang="en-US" sz="2000" dirty="0">
                <a:latin typeface="Arial" charset="0"/>
              </a:rPr>
              <a:t>Be candid in our risk assessments and be willing to adapt and refine</a:t>
            </a:r>
          </a:p>
          <a:p>
            <a:pPr lvl="1"/>
            <a:r>
              <a:rPr lang="en-US" sz="2000" dirty="0">
                <a:latin typeface="Arial" charset="0"/>
              </a:rPr>
              <a:t>Be aware of alternative hypotheses, and avoid what we can and control what we cannot avoid</a:t>
            </a:r>
          </a:p>
          <a:p>
            <a:pPr lvl="1"/>
            <a:r>
              <a:rPr lang="en-US" sz="2000" dirty="0">
                <a:latin typeface="Arial" charset="0"/>
              </a:rPr>
              <a:t>Plan for reporting results early</a:t>
            </a:r>
          </a:p>
          <a:p>
            <a:pPr lvl="1"/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Adjustments for Models as Ss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82000" cy="4953000"/>
          </a:xfrm>
        </p:spPr>
        <p:txBody>
          <a:bodyPr/>
          <a:lstStyle/>
          <a:p>
            <a:pPr>
              <a:buFont typeface="Monotype Sorts" charset="2"/>
              <a:buChar char=""/>
              <a:defRPr/>
            </a:pPr>
            <a:r>
              <a:rPr lang="en-US" altLang="en-US" dirty="0" smtClean="0">
                <a:ea typeface="+mn-ea"/>
              </a:rPr>
              <a:t>Document and freeze the model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dirty="0" smtClean="0">
                <a:ea typeface="+mn-ea"/>
              </a:rPr>
              <a:t>Document and annotate its trace/predictions</a:t>
            </a:r>
          </a:p>
          <a:p>
            <a:pPr>
              <a:buFont typeface="Monotype Sorts" charset="2"/>
              <a:buChar char=""/>
              <a:defRPr/>
            </a:pPr>
            <a:r>
              <a:rPr lang="en-US" altLang="en-US" dirty="0" smtClean="0">
                <a:ea typeface="+mn-ea"/>
              </a:rPr>
              <a:t>Run the model until you have predictions, not samples of predictions </a:t>
            </a:r>
            <a:r>
              <a:rPr lang="en-US" altLang="en-US" sz="1600" dirty="0" smtClean="0">
                <a:ea typeface="+mn-ea"/>
              </a:rPr>
              <a:t>(</a:t>
            </a:r>
            <a:r>
              <a:rPr lang="en-US" altLang="en-US" sz="1600" b="1" dirty="0" smtClean="0">
                <a:solidFill>
                  <a:schemeClr val="hlink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</a:t>
            </a:r>
            <a:r>
              <a:rPr lang="en-US" altLang="en-US" sz="1600" dirty="0" smtClean="0">
                <a:ea typeface="+mn-ea"/>
              </a:rPr>
              <a:t>Ritter </a:t>
            </a:r>
            <a:r>
              <a:rPr lang="en-US" altLang="en-US" sz="1600" dirty="0" smtClean="0">
                <a:ea typeface="+mn-ea"/>
              </a:rPr>
              <a:t>et al., 2011)</a:t>
            </a:r>
            <a:r>
              <a:rPr lang="en-US" altLang="en-US" dirty="0" smtClean="0"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915400" cy="1066800"/>
          </a:xfrm>
        </p:spPr>
        <p:txBody>
          <a:bodyPr/>
          <a:lstStyle/>
          <a:p>
            <a:r>
              <a:rPr lang="en-US" sz="3000">
                <a:latin typeface="Geneva" charset="0"/>
              </a:rPr>
              <a:t>If you will teach this or want to know more….</a:t>
            </a:r>
            <a:endParaRPr lang="en-US">
              <a:latin typeface="Geneva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534400" cy="495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Full book available from Sage </a:t>
            </a:r>
            <a:br>
              <a:rPr lang="en-US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[paper &amp; PDF]</a:t>
            </a:r>
            <a:br>
              <a:rPr lang="en-US" sz="2800" dirty="0">
                <a:latin typeface="Arial" charset="0"/>
              </a:rPr>
            </a:br>
            <a:endParaRPr lang="en-US" sz="28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Slides available as </a:t>
            </a:r>
            <a:r>
              <a:rPr lang="en-US" dirty="0" err="1">
                <a:latin typeface="Arial" charset="0"/>
              </a:rPr>
              <a:t>ppt</a:t>
            </a:r>
            <a:r>
              <a:rPr lang="en-US" dirty="0">
                <a:latin typeface="Arial" charset="0"/>
              </a:rPr>
              <a:t> or </a:t>
            </a:r>
            <a:r>
              <a:rPr lang="en-US" dirty="0" err="1">
                <a:latin typeface="Arial" charset="0"/>
              </a:rPr>
              <a:t>pdf</a:t>
            </a:r>
            <a:r>
              <a:rPr lang="en-US" dirty="0">
                <a:latin typeface="Arial" charset="0"/>
              </a:rPr>
              <a:t> </a:t>
            </a:r>
            <a:br>
              <a:rPr lang="en-US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(email us or see RBS site)</a:t>
            </a:r>
          </a:p>
          <a:p>
            <a:r>
              <a:rPr lang="en-US" dirty="0">
                <a:latin typeface="Arial" charset="0"/>
              </a:rPr>
              <a:t>Tech report available as shorter version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http://</a:t>
            </a:r>
            <a:r>
              <a:rPr lang="en-US" sz="2000" dirty="0" err="1">
                <a:latin typeface="Arial" charset="0"/>
              </a:rPr>
              <a:t>acs.ist.psu.edu</a:t>
            </a:r>
            <a:r>
              <a:rPr lang="en-US" sz="2000" dirty="0">
                <a:latin typeface="Arial" charset="0"/>
              </a:rPr>
              <a:t>/reports/ritterKM09.pdf</a:t>
            </a:r>
          </a:p>
          <a:p>
            <a:r>
              <a:rPr lang="en-US" dirty="0">
                <a:latin typeface="Arial" charset="0"/>
              </a:rPr>
              <a:t>Workbook and other resources available </a:t>
            </a:r>
            <a:r>
              <a:rPr lang="en-US" sz="2000" dirty="0">
                <a:latin typeface="Arial" charset="0"/>
              </a:rPr>
              <a:t>http://</a:t>
            </a:r>
            <a:r>
              <a:rPr lang="en-US" sz="2000" dirty="0" err="1">
                <a:latin typeface="Arial" charset="0"/>
              </a:rPr>
              <a:t>frankritter.com</a:t>
            </a:r>
            <a:r>
              <a:rPr lang="en-US" sz="2000" dirty="0">
                <a:latin typeface="Arial" charset="0"/>
              </a:rPr>
              <a:t>/</a:t>
            </a:r>
            <a:r>
              <a:rPr lang="en-US" sz="2000" dirty="0" err="1">
                <a:latin typeface="Arial" charset="0"/>
              </a:rPr>
              <a:t>rbs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pic>
        <p:nvPicPr>
          <p:cNvPr id="77827" name="Picture 2" descr="unning Behavioral Studies With Human Particip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12875"/>
            <a:ext cx="1154112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neva" charset="0"/>
              </a:rPr>
              <a:t>7 Concluding Comments/Afterword</a:t>
            </a:r>
            <a:br>
              <a:rPr lang="en-US">
                <a:latin typeface="Geneva" charset="0"/>
              </a:rPr>
            </a:br>
            <a:r>
              <a:rPr lang="en-US" sz="1800">
                <a:latin typeface="Geneva" charset="0"/>
              </a:rPr>
              <a:t>15:05-15:40</a:t>
            </a:r>
            <a:endParaRPr lang="en-US" sz="2800">
              <a:latin typeface="Geneva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Appropriate behavior with subjects</a:t>
            </a:r>
          </a:p>
          <a:p>
            <a:r>
              <a:rPr lang="en-US">
                <a:latin typeface="Arial" charset="0"/>
              </a:rPr>
              <a:t>Insights</a:t>
            </a:r>
          </a:p>
          <a:p>
            <a:r>
              <a:rPr lang="en-US">
                <a:latin typeface="Arial" charset="0"/>
              </a:rPr>
              <a:t>Repeatability</a:t>
            </a:r>
          </a:p>
          <a:p>
            <a:r>
              <a:rPr lang="en-US">
                <a:latin typeface="Arial" charset="0"/>
              </a:rPr>
              <a:t>Reportability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Questions/Discussion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sp>
        <p:nvSpPr>
          <p:cNvPr id="79875" name="Rounded Rectangle 1"/>
          <p:cNvSpPr>
            <a:spLocks noChangeArrowheads="1"/>
          </p:cNvSpPr>
          <p:nvPr/>
        </p:nvSpPr>
        <p:spPr bwMode="auto">
          <a:xfrm>
            <a:off x="538163" y="4437063"/>
            <a:ext cx="4970462" cy="936625"/>
          </a:xfrm>
          <a:prstGeom prst="roundRect">
            <a:avLst>
              <a:gd name="adj" fmla="val 16667"/>
            </a:avLst>
          </a:prstGeom>
          <a:noFill/>
          <a:ln w="603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What to get out of this Tutorial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dirty="0">
                <a:latin typeface="Arial" charset="0"/>
              </a:rPr>
              <a:t>1) Some feeling for how to run a study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Cognitive science may be modeling + data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So, to use data you have to know how it was gathered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Modeling is slow, so data publication helps modelers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If you are a computer scientist/engineer, you won’t have taste in this area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=&gt; Help you develop a green thumb for HCI/HF usability studies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Not how to </a:t>
            </a:r>
            <a:r>
              <a:rPr lang="en-US" sz="1800" i="1" dirty="0">
                <a:latin typeface="Arial" charset="0"/>
              </a:rPr>
              <a:t>design</a:t>
            </a:r>
            <a:r>
              <a:rPr lang="en-US" sz="1800" dirty="0">
                <a:latin typeface="Arial" charset="0"/>
              </a:rPr>
              <a:t> a study, but related</a:t>
            </a: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dirty="0">
                <a:latin typeface="Arial" charset="0"/>
              </a:rPr>
              <a:t>2) Some tools to help you set up a study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dirty="0">
                <a:latin typeface="Arial" charset="0"/>
              </a:rPr>
              <a:t>3) Materials</a:t>
            </a:r>
            <a:endParaRPr lang="en-US" sz="1800" dirty="0">
              <a:latin typeface="Arial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800" dirty="0">
                <a:latin typeface="Arial" charset="0"/>
              </a:rPr>
              <a:t>	Book (Sage) and </a:t>
            </a:r>
            <a:r>
              <a:rPr lang="en-US" sz="1600" b="1" dirty="0">
                <a:solidFill>
                  <a:schemeClr val="hlink"/>
                </a:solidFill>
                <a:latin typeface="Wingdings" charset="0"/>
                <a:cs typeface="Wingdings" charset="0"/>
                <a:sym typeface="Wingdings" charset="0"/>
              </a:rPr>
              <a:t></a:t>
            </a:r>
            <a:r>
              <a:rPr lang="en-US" sz="1800" dirty="0">
                <a:latin typeface="Arial" charset="0"/>
              </a:rPr>
              <a:t>draft book (tech report) 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                  [please let me know if you use it for a class!]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800" dirty="0">
                <a:latin typeface="Arial" charset="0"/>
              </a:rPr>
              <a:t>	Example problems, slides, book has exam questions</a:t>
            </a: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2800" dirty="0">
                <a:latin typeface="Arial" charset="0"/>
              </a:rPr>
              <a:t>4) A greater appreciation for mistakes to avoid and a theory of how to avoid them, and thus problems in studies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1066800"/>
          </a:xfrm>
        </p:spPr>
        <p:txBody>
          <a:bodyPr/>
          <a:lstStyle/>
          <a:p>
            <a:r>
              <a:rPr lang="en-US">
                <a:latin typeface="Geneva" charset="0"/>
              </a:rPr>
              <a:t>References </a:t>
            </a:r>
            <a:br>
              <a:rPr lang="en-US">
                <a:latin typeface="Geneva" charset="0"/>
              </a:rPr>
            </a:br>
            <a:r>
              <a:rPr lang="en-US" sz="2000" b="0">
                <a:solidFill>
                  <a:schemeClr val="hlink"/>
                </a:solidFill>
                <a:latin typeface="Wingdings" charset="0"/>
                <a:cs typeface="Wingdings" charset="0"/>
                <a:sym typeface="Wingdings" charset="0"/>
              </a:rPr>
              <a:t></a:t>
            </a:r>
            <a:r>
              <a:rPr lang="en-US" sz="700" b="0">
                <a:solidFill>
                  <a:schemeClr val="hlink"/>
                </a:solidFill>
                <a:latin typeface="Wingdings" charset="0"/>
                <a:cs typeface="Lucida Grande" charset="0"/>
                <a:sym typeface="Wingdings" charset="0"/>
              </a:rPr>
              <a:t></a:t>
            </a:r>
            <a:r>
              <a:rPr lang="en-US" sz="1600" b="0">
                <a:solidFill>
                  <a:schemeClr val="hlink"/>
                </a:solidFill>
                <a:latin typeface="Albertus Medium" charset="0"/>
              </a:rPr>
              <a:t>acs.ist.psu.edu/papers</a:t>
            </a:r>
            <a:endParaRPr lang="en-US">
              <a:latin typeface="Times New Roman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400">
                <a:latin typeface="Arial" charset="0"/>
              </a:rPr>
              <a:t>Boehm, B., &amp; Hansen, W. (2001). The Spiral Model as a tool for evolutionary acquisition. </a:t>
            </a:r>
            <a:r>
              <a:rPr lang="en-US" sz="1400" i="1">
                <a:latin typeface="Arial" charset="0"/>
              </a:rPr>
              <a:t>Crosstalk:  The Journal of Defense Software Engineering, 14</a:t>
            </a:r>
            <a:r>
              <a:rPr lang="en-US" sz="1400">
                <a:latin typeface="Arial" charset="0"/>
              </a:rPr>
              <a:t>(5), 4-11.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400">
                <a:latin typeface="Arial" charset="0"/>
              </a:rPr>
              <a:t>Cohen, J. (1992). A power primer. </a:t>
            </a:r>
            <a:r>
              <a:rPr lang="en-US" sz="1400" i="1">
                <a:latin typeface="Arial" charset="0"/>
              </a:rPr>
              <a:t>Psychological Bulletin, 112</a:t>
            </a:r>
            <a:r>
              <a:rPr lang="en-US" sz="1400">
                <a:latin typeface="Arial" charset="0"/>
              </a:rPr>
              <a:t>, 155-159.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400">
                <a:latin typeface="Helvetica" charset="0"/>
              </a:rPr>
              <a:t>Calfee, R. C. (1985). </a:t>
            </a:r>
            <a:r>
              <a:rPr lang="en-US" sz="1400" i="1">
                <a:latin typeface="Helvetica" charset="0"/>
              </a:rPr>
              <a:t>Experimental methods in psychology</a:t>
            </a:r>
            <a:r>
              <a:rPr lang="en-US" sz="1400">
                <a:latin typeface="Helvetica" charset="0"/>
              </a:rPr>
              <a:t>. New York, NY: Holt, Rinehart and Winston.</a:t>
            </a:r>
            <a:endParaRPr lang="en-US" sz="1400">
              <a:latin typeface="Arial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400">
                <a:latin typeface="Helvetica" charset="0"/>
              </a:rPr>
              <a:t>Pew, R. W., &amp; Mavor, A. S. (Eds.). (2007). </a:t>
            </a:r>
            <a:r>
              <a:rPr lang="en-US" sz="1400" i="1">
                <a:latin typeface="Helvetica" charset="0"/>
              </a:rPr>
              <a:t>Human-system integration in the system development process: A new look</a:t>
            </a:r>
            <a:r>
              <a:rPr lang="en-US" sz="1400">
                <a:latin typeface="Helvetica" charset="0"/>
              </a:rPr>
              <a:t>. Washington, DC: National Academy Press.  http://books.nap.edu/catalog.php?record_id=11893, checked March 2012.</a:t>
            </a:r>
            <a:endParaRPr lang="en-US" sz="1400">
              <a:latin typeface="Arial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400">
                <a:latin typeface="Helvetica" charset="0"/>
              </a:rPr>
              <a:t>Ray, W. J. (2008). </a:t>
            </a:r>
            <a:r>
              <a:rPr lang="en-US" sz="1400" i="1">
                <a:latin typeface="Helvetica" charset="0"/>
              </a:rPr>
              <a:t>Methods toward a science of behavior and experience</a:t>
            </a:r>
            <a:r>
              <a:rPr lang="en-US" sz="1400">
                <a:latin typeface="Helvetica" charset="0"/>
              </a:rPr>
              <a:t> (9th Edition ed.). Belmont, CA: Wadsworth Publishing.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400" b="1">
                <a:solidFill>
                  <a:schemeClr val="hlink"/>
                </a:solidFill>
                <a:latin typeface="Wingdings" charset="0"/>
                <a:cs typeface="Wingdings" charset="0"/>
                <a:sym typeface="Wingdings" charset="0"/>
              </a:rPr>
              <a:t></a:t>
            </a:r>
            <a:r>
              <a:rPr lang="en-US" sz="1400">
                <a:latin typeface="Helvetica" charset="0"/>
              </a:rPr>
              <a:t>Ritter, F. E., Kim, J. W., &amp; Morgan, J. H. (2010). </a:t>
            </a:r>
            <a:r>
              <a:rPr lang="en-US" sz="1400" i="1">
                <a:latin typeface="Helvetica" charset="0"/>
              </a:rPr>
              <a:t>Running behavioral experiments with human participants: A practical guide</a:t>
            </a:r>
            <a:r>
              <a:rPr lang="en-US" sz="1400">
                <a:latin typeface="Helvetica" charset="0"/>
              </a:rPr>
              <a:t> (Tech. Report No. ACS 2005-2). Applied Cognitive Science Lab, School of Information Sciences and Technology, Penn State. acs.ist.psu.edu/reports/ritterKM09.pdf.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400">
                <a:latin typeface="Helvetica" charset="0"/>
              </a:rPr>
              <a:t>Ritter, F. E., Kim, J. W., Morgan, J. H., &amp; Carlson, R. A. (2013). </a:t>
            </a:r>
            <a:r>
              <a:rPr lang="en-US" sz="1400" i="1">
                <a:latin typeface="Helvetica" charset="0"/>
              </a:rPr>
              <a:t>How to run experiments: A practical guide to research with human participants</a:t>
            </a:r>
            <a:r>
              <a:rPr lang="en-US" sz="1400">
                <a:latin typeface="Helvetica" charset="0"/>
              </a:rPr>
              <a:t>. Thousand Oaks, CA: Sage.  http://www.frankritter.com/rbs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400" b="1">
                <a:solidFill>
                  <a:schemeClr val="hlink"/>
                </a:solidFill>
                <a:latin typeface="Wingdings" charset="0"/>
                <a:cs typeface="Wingdings" charset="0"/>
                <a:sym typeface="Wingdings" charset="0"/>
              </a:rPr>
              <a:t></a:t>
            </a:r>
            <a:r>
              <a:rPr lang="en-US" sz="1400">
                <a:latin typeface="Helvetica" charset="0"/>
              </a:rPr>
              <a:t>Ritter, F. E., Schoelles, M. J., Quigley, K. S., &amp; Klein, L. C. (2011). Determining the number of model runs: Treating cognitive models as theories by not sampling their behavior. In L. Rothrock &amp; S. Narayanan (Eds.), </a:t>
            </a:r>
            <a:r>
              <a:rPr lang="en-US" sz="1400" i="1">
                <a:latin typeface="Helvetica" charset="0"/>
              </a:rPr>
              <a:t>Human-in-the-loop simulations: Methods and practice</a:t>
            </a:r>
            <a:r>
              <a:rPr lang="en-US" sz="1400">
                <a:latin typeface="Helvetica" charset="0"/>
              </a:rPr>
              <a:t> (pp. 97-116). London: Springer-Verlag.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400">
                <a:latin typeface="Helvetica" charset="0"/>
                <a:cs typeface="Helvetica" charset="0"/>
              </a:rPr>
              <a:t>Roediger, R. (2004). What should they be called? </a:t>
            </a:r>
            <a:r>
              <a:rPr lang="en-US" sz="1400" i="1">
                <a:latin typeface="Helvetica" charset="0"/>
                <a:cs typeface="Helvetica" charset="0"/>
              </a:rPr>
              <a:t>APS Observer, 17</a:t>
            </a:r>
            <a:r>
              <a:rPr lang="en-US" sz="1400">
                <a:latin typeface="Helvetica" charset="0"/>
                <a:cs typeface="Helvetica" charset="0"/>
              </a:rPr>
              <a:t>(4), 5, 46-48.  Online: www.psychologicalscience.org/observer/getArticle.cfm?id=1549.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sz="1400">
                <a:latin typeface="Arial" charset="0"/>
              </a:rPr>
              <a:t>Winston, A. S. (1990). Robert Sessions Woodworth and the "Columbia Bible": How the psychological experiment was redefined. </a:t>
            </a:r>
            <a:r>
              <a:rPr lang="en-US" sz="1400" i="1">
                <a:latin typeface="Arial" charset="0"/>
              </a:rPr>
              <a:t>The American Journal of Psychology, 103</a:t>
            </a:r>
            <a:r>
              <a:rPr lang="en-US" sz="1400">
                <a:latin typeface="Arial" charset="0"/>
              </a:rPr>
              <a:t>(3), 391-401.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Who are you?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58200" cy="52578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2800">
                <a:latin typeface="Arial" charset="0"/>
              </a:rPr>
              <a:t>1) We will put you into breakout rooms in pairs for intro, learning Zoom, and later exercise (use breakout room for 3 min.), 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any questions first?</a:t>
            </a:r>
          </a:p>
          <a:p>
            <a:pPr>
              <a:buFont typeface="Monotype Sorts" charset="0"/>
              <a:buNone/>
            </a:pPr>
            <a:r>
              <a:rPr lang="en-US" sz="2800">
                <a:latin typeface="Arial" charset="0"/>
              </a:rPr>
              <a:t>2) Talk about: Name, organization, background, number of studies, what you want to get from this</a:t>
            </a:r>
          </a:p>
          <a:p>
            <a:pPr>
              <a:buFont typeface="Monotype Sorts" charset="0"/>
              <a:buNone/>
            </a:pPr>
            <a:r>
              <a:rPr lang="en-US" sz="2800">
                <a:latin typeface="Arial" charset="0"/>
              </a:rPr>
              <a:t>3) 20 sec. Intro (timed): name, where, interest, question (or chat us the question)</a:t>
            </a:r>
          </a:p>
          <a:p>
            <a:pPr>
              <a:buFont typeface="Monotype Sorts" charset="0"/>
              <a:buNone/>
            </a:pPr>
            <a:r>
              <a:rPr lang="en-US" sz="2800">
                <a:latin typeface="Arial" charset="0"/>
              </a:rPr>
              <a:t>4) We will use stack process for chat questions</a:t>
            </a:r>
          </a:p>
          <a:p>
            <a:pPr>
              <a:buFont typeface="Monotype Sorts" charset="0"/>
              <a:buNone/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984250"/>
          </a:xfrm>
        </p:spPr>
        <p:txBody>
          <a:bodyPr/>
          <a:lstStyle/>
          <a:p>
            <a:r>
              <a:rPr lang="en-US">
                <a:latin typeface="Geneva" charset="0"/>
              </a:rPr>
              <a:t>Summary 1 of tutorial: </a:t>
            </a:r>
            <a:br>
              <a:rPr lang="en-US">
                <a:latin typeface="Geneva" charset="0"/>
              </a:rPr>
            </a:br>
            <a:r>
              <a:rPr lang="en-US" sz="2400">
                <a:latin typeface="Geneva" charset="0"/>
              </a:rPr>
              <a:t>(Re)Looking at failure: What constitutes a failure/risk?</a:t>
            </a:r>
            <a:endParaRPr lang="en-US">
              <a:latin typeface="Geneva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7813"/>
            <a:ext cx="8458200" cy="5049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Someone got hurt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After committing significant resources, the study was never completed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We have learned nothing new because our data is not repeatable or generalizable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We have failed to communicate our results or their significance to anyone else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763000" cy="98425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Ch 1.  Overview</a:t>
            </a:r>
            <a:br>
              <a:rPr lang="en-US" altLang="en-US" smtClean="0">
                <a:ea typeface="+mj-ea"/>
              </a:rPr>
            </a:br>
            <a:r>
              <a:rPr lang="en-US" altLang="en-US" smtClean="0">
                <a:ea typeface="+mj-ea"/>
              </a:rPr>
              <a:t>Some Terms used </a:t>
            </a:r>
            <a:r>
              <a:rPr lang="en-US" altLang="en-US" sz="1600" smtClean="0">
                <a:ea typeface="+mj-ea"/>
              </a:rPr>
              <a:t>(09:10)</a:t>
            </a:r>
            <a:r>
              <a:rPr lang="en-US" altLang="en-US" smtClean="0">
                <a:ea typeface="+mj-ea"/>
              </a:rPr>
              <a:t> 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458200" cy="51816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sz="2400" dirty="0">
                <a:latin typeface="Arial" charset="0"/>
              </a:rPr>
              <a:t>A study, varying an Independent variable (IV, e.g., amount of practice), to </a:t>
            </a:r>
            <a:r>
              <a:rPr lang="en-US" sz="2400" dirty="0" smtClean="0">
                <a:latin typeface="Arial" charset="0"/>
              </a:rPr>
              <a:t>see </a:t>
            </a:r>
            <a:r>
              <a:rPr lang="en-US" sz="2400" dirty="0">
                <a:latin typeface="Arial" charset="0"/>
              </a:rPr>
              <a:t>the effect on a dependent variable (DV), such as response time</a:t>
            </a:r>
          </a:p>
          <a:p>
            <a:pPr>
              <a:buFont typeface="Monotype Sorts" charset="0"/>
              <a:buNone/>
            </a:pPr>
            <a:r>
              <a:rPr lang="en-US" sz="2400" dirty="0">
                <a:latin typeface="Arial" charset="0"/>
              </a:rPr>
              <a:t>   - Worth reading a methods book(s) </a:t>
            </a:r>
            <a:r>
              <a:rPr lang="en-US" sz="1800" dirty="0">
                <a:latin typeface="Arial" charset="0"/>
              </a:rPr>
              <a:t>(e.g., </a:t>
            </a:r>
            <a:r>
              <a:rPr lang="en-US" sz="1200" b="1" dirty="0">
                <a:solidFill>
                  <a:schemeClr val="hlink"/>
                </a:solidFill>
                <a:latin typeface="Wingdings" charset="0"/>
                <a:cs typeface="Wingdings" charset="0"/>
                <a:sym typeface="Wingdings" charset="0"/>
              </a:rPr>
              <a:t></a:t>
            </a:r>
            <a:r>
              <a:rPr lang="en-US" sz="1800" dirty="0" smtClean="0">
                <a:latin typeface="Arial" charset="0"/>
              </a:rPr>
              <a:t>Ray; </a:t>
            </a:r>
            <a:r>
              <a:rPr lang="en-US" sz="1800" dirty="0" err="1">
                <a:latin typeface="Arial" charset="0"/>
              </a:rPr>
              <a:t>Calfe</a:t>
            </a:r>
            <a:r>
              <a:rPr lang="en-US" sz="1800" dirty="0">
                <a:latin typeface="Arial" charset="0"/>
              </a:rPr>
              <a:t>)</a:t>
            </a:r>
            <a:endParaRPr lang="en-US" sz="2400" dirty="0">
              <a:latin typeface="Arial" charset="0"/>
            </a:endParaRPr>
          </a:p>
          <a:p>
            <a:pPr>
              <a:buFont typeface="Monotype Sorts" charset="0"/>
              <a:buNone/>
            </a:pPr>
            <a:r>
              <a:rPr lang="en-US" sz="2400" dirty="0">
                <a:latin typeface="Arial" charset="0"/>
              </a:rPr>
              <a:t>Subjects (</a:t>
            </a:r>
            <a:r>
              <a:rPr lang="en-US" sz="2400" dirty="0" err="1">
                <a:latin typeface="Arial" charset="0"/>
              </a:rPr>
              <a:t>Ss</a:t>
            </a:r>
            <a:r>
              <a:rPr lang="en-US" sz="2400" dirty="0">
                <a:latin typeface="Arial" charset="0"/>
              </a:rPr>
              <a:t>) or Participants (Ps), Users, learners, students, Experimenters (</a:t>
            </a:r>
            <a:r>
              <a:rPr lang="en-US" sz="2400" dirty="0" err="1">
                <a:latin typeface="Arial" charset="0"/>
              </a:rPr>
              <a:t>Es</a:t>
            </a:r>
            <a:r>
              <a:rPr lang="en-US" sz="2400" dirty="0">
                <a:latin typeface="Arial" charset="0"/>
              </a:rPr>
              <a:t>)</a:t>
            </a:r>
          </a:p>
          <a:p>
            <a:pPr>
              <a:buNone/>
            </a:pPr>
            <a:r>
              <a:rPr lang="en-US" sz="2400" dirty="0">
                <a:latin typeface="Arial" charset="0"/>
              </a:rPr>
              <a:t>	See </a:t>
            </a:r>
            <a:r>
              <a:rPr lang="en-US" sz="2400" i="1" dirty="0">
                <a:latin typeface="Arial" charset="0"/>
              </a:rPr>
              <a:t>APA manual</a:t>
            </a:r>
            <a:r>
              <a:rPr lang="en-US" sz="2400" dirty="0">
                <a:latin typeface="Arial" charset="0"/>
              </a:rPr>
              <a:t> and also </a:t>
            </a:r>
            <a:r>
              <a:rPr lang="en-US" sz="1200" b="1" dirty="0">
                <a:solidFill>
                  <a:schemeClr val="hlink"/>
                </a:solidFill>
                <a:latin typeface="Wingdings" charset="0"/>
                <a:cs typeface="Wingdings" charset="0"/>
                <a:sym typeface="Wingdings" charset="0"/>
              </a:rPr>
              <a:t></a:t>
            </a:r>
            <a:r>
              <a:rPr lang="en-US" sz="2400" dirty="0" err="1" smtClean="0">
                <a:latin typeface="Arial" charset="0"/>
              </a:rPr>
              <a:t>Roediger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(2006) for arguments for S and P and E/L/S</a:t>
            </a:r>
          </a:p>
          <a:p>
            <a:pPr>
              <a:buFont typeface="Monotype Sorts" charset="0"/>
              <a:buNone/>
            </a:pPr>
            <a:r>
              <a:rPr lang="en-US" sz="2400" dirty="0">
                <a:latin typeface="Arial" charset="0"/>
              </a:rPr>
              <a:t>Example studies in the book:</a:t>
            </a:r>
          </a:p>
          <a:p>
            <a:pPr>
              <a:buFont typeface="Monotype Sorts" charset="0"/>
              <a:buNone/>
            </a:pPr>
            <a:r>
              <a:rPr lang="en-US" sz="2400" dirty="0">
                <a:latin typeface="Arial" charset="0"/>
              </a:rPr>
              <a:t>	Multi-lingual fonts</a:t>
            </a:r>
          </a:p>
          <a:p>
            <a:pPr>
              <a:buFont typeface="Monotype Sorts" charset="0"/>
              <a:buNone/>
            </a:pPr>
            <a:r>
              <a:rPr lang="en-US" sz="2400" dirty="0">
                <a:latin typeface="Arial" charset="0"/>
              </a:rPr>
              <a:t>	Partially sighted and blind users</a:t>
            </a:r>
          </a:p>
          <a:p>
            <a:pPr>
              <a:buFont typeface="Monotype Sorts" charset="0"/>
              <a:buNone/>
            </a:pPr>
            <a:r>
              <a:rPr lang="en-US" sz="2400" dirty="0">
                <a:latin typeface="Arial" charset="0"/>
              </a:rPr>
              <a:t>	Human-robot interaction (HRI)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3276600" cy="2667000"/>
          </a:xfrm>
        </p:spPr>
        <p:txBody>
          <a:bodyPr/>
          <a:lstStyle/>
          <a:p>
            <a:r>
              <a:rPr lang="en-US" sz="2800">
                <a:latin typeface="Geneva" charset="0"/>
              </a:rPr>
              <a:t>1. Experimental Process Overview, linear</a:t>
            </a:r>
            <a:endParaRPr lang="en-US">
              <a:latin typeface="Geneva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81400"/>
            <a:ext cx="3352800" cy="2819400"/>
          </a:xfrm>
        </p:spPr>
        <p:txBody>
          <a:bodyPr/>
          <a:lstStyle/>
          <a:p>
            <a:pPr marL="101600" indent="-50800">
              <a:buFont typeface="Monotype Sorts" charset="2"/>
              <a:buNone/>
              <a:defRPr/>
            </a:pPr>
            <a:r>
              <a:rPr lang="en-US" altLang="en-US" sz="2800" smtClean="0">
                <a:ea typeface="+mn-ea"/>
              </a:rPr>
              <a:t>An iterative, and often over-lapping set of process steps</a:t>
            </a:r>
          </a:p>
        </p:txBody>
      </p:sp>
      <p:pic>
        <p:nvPicPr>
          <p:cNvPr id="18435" name="Picture 8" descr="ritter-f1-1-overview-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-152400"/>
            <a:ext cx="54260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534400" cy="10668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ea typeface="+mj-ea"/>
              </a:rPr>
              <a:t>Experimental Process Overview</a:t>
            </a:r>
            <a:br>
              <a:rPr lang="en-US" altLang="en-US" smtClean="0">
                <a:ea typeface="+mj-ea"/>
              </a:rPr>
            </a:br>
            <a:r>
              <a:rPr lang="en-US" altLang="en-US" sz="2400" smtClean="0">
                <a:ea typeface="+mj-ea"/>
              </a:rPr>
              <a:t>Risk Driven, more spiral</a:t>
            </a:r>
            <a:r>
              <a:rPr lang="en-US" altLang="en-US" smtClean="0">
                <a:ea typeface="+mj-ea"/>
              </a:rPr>
              <a:t> </a:t>
            </a:r>
          </a:p>
        </p:txBody>
      </p:sp>
      <p:pic>
        <p:nvPicPr>
          <p:cNvPr id="167945" name="Picture 9" descr="Risk-Driven Experimental Desig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t="3990" b="4997"/>
          <a:stretch>
            <a:fillRect/>
          </a:stretch>
        </p:blipFill>
        <p:spPr>
          <a:xfrm>
            <a:off x="968375" y="1398588"/>
            <a:ext cx="7642225" cy="5495925"/>
          </a:xfrm>
        </p:spPr>
      </p:pic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609600" y="1371600"/>
            <a:ext cx="5334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3F000B"/>
      </a:dk1>
      <a:lt1>
        <a:srgbClr val="FFFFFF"/>
      </a:lt1>
      <a:dk2>
        <a:srgbClr val="500093"/>
      </a:dk2>
      <a:lt2>
        <a:srgbClr val="00FF00"/>
      </a:lt2>
      <a:accent1>
        <a:srgbClr val="CF0E30"/>
      </a:accent1>
      <a:accent2>
        <a:srgbClr val="00FF00"/>
      </a:accent2>
      <a:accent3>
        <a:srgbClr val="FFFFFF"/>
      </a:accent3>
      <a:accent4>
        <a:srgbClr val="340008"/>
      </a:accent4>
      <a:accent5>
        <a:srgbClr val="E4AAAD"/>
      </a:accent5>
      <a:accent6>
        <a:srgbClr val="00E700"/>
      </a:accent6>
      <a:hlink>
        <a:srgbClr val="063DE8"/>
      </a:hlink>
      <a:folHlink>
        <a:srgbClr val="00AE00"/>
      </a:folHlink>
    </a:clrScheme>
    <a:fontScheme name="Blank Presentation">
      <a:majorFont>
        <a:latin typeface="Genev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 Antiqu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 Antiqu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9089</TotalTime>
  <Words>2650</Words>
  <Application>Microsoft Macintosh PowerPoint</Application>
  <PresentationFormat>On-screen Show (4:3)</PresentationFormat>
  <Paragraphs>294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Blank Presentation</vt:lpstr>
      <vt:lpstr>A Risk-Driven Approach to Experimental  Design and Practice</vt:lpstr>
      <vt:lpstr>If you will teach this or want to know more….</vt:lpstr>
      <vt:lpstr>Overview  acs.ist.psu.edu/papers</vt:lpstr>
      <vt:lpstr>What to get out of this Tutorial</vt:lpstr>
      <vt:lpstr>Who are you?</vt:lpstr>
      <vt:lpstr>Summary 1 of tutorial:  (Re)Looking at failure: What constitutes a failure/risk?</vt:lpstr>
      <vt:lpstr>Ch 1.  Overview Some Terms used (09:10) </vt:lpstr>
      <vt:lpstr>1. Experimental Process Overview, linear</vt:lpstr>
      <vt:lpstr>Experimental Process Overview Risk Driven, more spiral </vt:lpstr>
      <vt:lpstr>Summary: Lessons so Far</vt:lpstr>
      <vt:lpstr>2. Preparation for an experiment (12:50-13:10) </vt:lpstr>
      <vt:lpstr>What studies need IRB?</vt:lpstr>
      <vt:lpstr>IRB Forms</vt:lpstr>
      <vt:lpstr>Summary: Piloting</vt:lpstr>
      <vt:lpstr>3. Ethical Challenges Associated with the Experimental Process  (13:10-13:30 break) (13:30-1350) </vt:lpstr>
      <vt:lpstr>The Monster Study:   Wendell Johnson’s Stuttering Study (1939) </vt:lpstr>
      <vt:lpstr>Jesse Gelsinger (1981-1999)</vt:lpstr>
      <vt:lpstr>A HCI Study Gone Wrong (circa 2008)</vt:lpstr>
      <vt:lpstr>Ethical Challenges Associated with the Experimental Process (13:30-1350)</vt:lpstr>
      <vt:lpstr>Exercise: Two ethical dilemmas  [iff time]</vt:lpstr>
      <vt:lpstr>Summary:  How to avoid ethical problems</vt:lpstr>
      <vt:lpstr>4. Risks to Validity: Constraints on  your study  (13:50-14:15)   Or: alternative hypothesis for results </vt:lpstr>
      <vt:lpstr>(5) Running a Session  (14:35-14:50)  (14:15-14:35 break)</vt:lpstr>
      <vt:lpstr>Summary: Running a session</vt:lpstr>
      <vt:lpstr>(6) Concluding an Experiment and Reporting Your Results  (14:50-15:05)</vt:lpstr>
      <vt:lpstr>Summary: Concluding an Experiment and Reporting Your Results</vt:lpstr>
      <vt:lpstr>Ch 6.5  Communicating your results</vt:lpstr>
      <vt:lpstr> Running KRK Online Sarah Ricupero &amp; Frank E. Ritter 29jul2020</vt:lpstr>
      <vt:lpstr>7 Concluding Comments/Afterword 15:05-15:40</vt:lpstr>
      <vt:lpstr>Summary 1 of tutorial:  Relooking at failure: What constitutes a failure?</vt:lpstr>
      <vt:lpstr>Sources of Failure?</vt:lpstr>
      <vt:lpstr>Sources of Failure?</vt:lpstr>
      <vt:lpstr>Sources of Failure?</vt:lpstr>
      <vt:lpstr>Sources of Failure?</vt:lpstr>
      <vt:lpstr>How do we avoid failure?</vt:lpstr>
      <vt:lpstr>Summary 2 of Tutorial</vt:lpstr>
      <vt:lpstr>Adjustments for Models as Ss</vt:lpstr>
      <vt:lpstr>If you will teach this or want to know more….</vt:lpstr>
      <vt:lpstr>7 Concluding Comments/Afterword 15:05-15:40</vt:lpstr>
      <vt:lpstr>References  acs.ist.psu.edu/papers</vt:lpstr>
    </vt:vector>
  </TitlesOfParts>
  <Company>I/¥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Cognitive Models as Users</dc:title>
  <dc:creator>F</dc:creator>
  <cp:lastModifiedBy>f</cp:lastModifiedBy>
  <cp:revision>276</cp:revision>
  <cp:lastPrinted>2020-07-29T13:56:55Z</cp:lastPrinted>
  <dcterms:created xsi:type="dcterms:W3CDTF">1999-11-15T01:08:18Z</dcterms:created>
  <dcterms:modified xsi:type="dcterms:W3CDTF">2020-07-29T20:51:52Z</dcterms:modified>
</cp:coreProperties>
</file>