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83" r:id="rId26"/>
    <p:sldId id="284" r:id="rId27"/>
    <p:sldId id="281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B3CF14-2460-40CA-972D-908DA7D2A01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80"/>
            <p14:sldId id="283"/>
            <p14:sldId id="284"/>
            <p14:sldId id="281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67305" autoAdjust="0"/>
  </p:normalViewPr>
  <p:slideViewPr>
    <p:cSldViewPr snapToGrid="0">
      <p:cViewPr varScale="1">
        <p:scale>
          <a:sx n="134" d="100"/>
          <a:sy n="134" d="100"/>
        </p:scale>
        <p:origin x="-10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36C2-195F-453C-A9EB-69B1199060DF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030F8-E745-40EC-91AC-C23CE54D2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commission that investigated the nuclear accident at Three Mile Island,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found that an error that had occurred during maintenance (and hence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latent in the system) led to the emergency feed water system being unavailable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Kemeny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(chairman) 1979).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Similarly, the vulnerability of the O-ring seals on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Challenger Space Shuttle was known about beforehand and hence latent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(Vaughan 1997). The vulnerability was only exploited after the decision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made to launch the shuttle in very cold weather.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****It is important to learn from errors, things WILL go wrong, prevent repeat performance*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6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generated in a top down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(deductive) manner, starting with the outcome and working backwards in time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try to find all the things that could have caused that particular outcome.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quantified fault tree showing the likelihood of a crash occurring at a given road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junction (reproduced with permission from the Institution for Engineering and Technology)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83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level influences</a:t>
            </a:r>
            <a:r>
              <a:rPr lang="en-US" baseline="0" dirty="0" smtClean="0"/>
              <a:t> on human performance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Iterations take place at a higher level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IP = Information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5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Redraw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tree, for errors when entering a purchase on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 or other mobile device. You can make (and may need to make)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assumptions about the application and about people. Note these assumptions,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note briefly what studies or references you would need to read to find 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accurate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9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is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human error is ambiguous and has three subtly different meanings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Hollnagel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1998), which are often confused by the press. It is therefore worth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spelling out these different meanings, using examples from the field of aviation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3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an error is depends on what you are looking for.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doctor makes a medication error after having worked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24 h continuously, for example, can we really blame the doctor?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Decisions at the regulatory level can affect decisions at the operator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fidelity simulators do exist</a:t>
            </a:r>
            <a:r>
              <a:rPr lang="en-US" baseline="0" dirty="0" smtClean="0"/>
              <a:t> but run the risk of changed behavior due to observation.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3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HEAP a </a:t>
            </a:r>
            <a:r>
              <a:rPr lang="en-US" dirty="0" err="1" smtClean="0"/>
              <a:t>powerplant</a:t>
            </a:r>
            <a:r>
              <a:rPr lang="en-US" baseline="0" dirty="0" smtClean="0"/>
              <a:t> simulator comes closest to ideal but even then operators could guess purpose of study and “game system”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4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shows the relationship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different types of errors in GEMS and a typical stage model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information processing.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Reason’s Generic Error Modelling System (GEMS) error types related to a simple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stage model of human information processing (adapted from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Wickens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Holland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quantification of event tree for a building protected by a sprinkler system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(reproduced with permission from the Institution for Engineering and Technology)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Bottom</a:t>
            </a:r>
            <a:r>
              <a:rPr lang="en-US" baseline="0" dirty="0" smtClean="0"/>
              <a:t>-up technique for analyzing errors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030F8-E745-40EC-91AC-C23CE54D20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5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6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FADE-6324-490B-A2FB-9124A37E50BE}" type="datetimeFigureOut">
              <a:rPr lang="en-US" smtClean="0"/>
              <a:t>11/07/2019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BF14-B535-4A75-9BE4-AB7E36D1E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4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effrey.Bolkhovsky@uconn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Yocja_N5s1I&amp;list=PLBDA2E52FB1EF80C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1859279"/>
            <a:ext cx="9144000" cy="20393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Factors Engineering</a:t>
            </a:r>
            <a:br>
              <a:rPr lang="en-US" dirty="0" smtClean="0"/>
            </a:br>
            <a:r>
              <a:rPr lang="en-US" dirty="0" smtClean="0"/>
              <a:t>BME 6086 / BME 4985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99260" y="3543299"/>
            <a:ext cx="9144000" cy="2039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Jeffrey Bolkhovsky, Naval Submarine Medical Research Laboratory, University of Connecticut</a:t>
            </a:r>
          </a:p>
          <a:p>
            <a:r>
              <a:rPr lang="en-US" sz="2800" dirty="0" smtClean="0">
                <a:hlinkClick r:id="rId2"/>
              </a:rPr>
              <a:t>Jeffrey.Bolkhovsky@uconn.edu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400" dirty="0" smtClean="0"/>
              <a:t>Spring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016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Line Between Success and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‘‘Knowledge and error flow from the same mental sources, only </a:t>
            </a:r>
            <a:r>
              <a:rPr lang="en-US" dirty="0" smtClean="0"/>
              <a:t>success can </a:t>
            </a:r>
            <a:r>
              <a:rPr lang="en-US" dirty="0"/>
              <a:t>tell one from the other……the same mental functions, operating under </a:t>
            </a:r>
            <a:r>
              <a:rPr lang="en-US" dirty="0" smtClean="0"/>
              <a:t>the same </a:t>
            </a:r>
            <a:r>
              <a:rPr lang="en-US" dirty="0"/>
              <a:t>rules, in one case lead to knowledge, and in another, to error….’’</a:t>
            </a:r>
          </a:p>
        </p:txBody>
      </p:sp>
    </p:spTree>
    <p:extLst>
      <p:ext uri="{BB962C8B-B14F-4D97-AF65-F5344CB8AC3E}">
        <p14:creationId xmlns:p14="http://schemas.microsoft.com/office/powerpoint/2010/main" val="337119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Accidents and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872"/>
          </a:xfrm>
        </p:spPr>
        <p:txBody>
          <a:bodyPr>
            <a:normAutofit/>
          </a:bodyPr>
          <a:lstStyle/>
          <a:p>
            <a:r>
              <a:rPr lang="en-US" dirty="0" smtClean="0"/>
              <a:t>Accidents often attributed to human error</a:t>
            </a:r>
          </a:p>
          <a:p>
            <a:r>
              <a:rPr lang="en-US" dirty="0" smtClean="0"/>
              <a:t>Usually built on underlying assumptions that don’t capture everything</a:t>
            </a:r>
          </a:p>
          <a:p>
            <a:r>
              <a:rPr lang="en-US" dirty="0" smtClean="0"/>
              <a:t>Assumptions usually based on limitations of causal analysis</a:t>
            </a:r>
          </a:p>
          <a:p>
            <a:endParaRPr lang="en-US" dirty="0"/>
          </a:p>
          <a:p>
            <a:r>
              <a:rPr lang="en-US" dirty="0" smtClean="0"/>
              <a:t>Humans can be:</a:t>
            </a:r>
          </a:p>
          <a:p>
            <a:pPr lvl="1"/>
            <a:r>
              <a:rPr lang="en-US" dirty="0" smtClean="0"/>
              <a:t>Constrained by time and pressure</a:t>
            </a:r>
          </a:p>
          <a:p>
            <a:pPr lvl="1"/>
            <a:r>
              <a:rPr lang="en-US" dirty="0" smtClean="0"/>
              <a:t>Limited attention resources </a:t>
            </a:r>
          </a:p>
          <a:p>
            <a:pPr lvl="1"/>
            <a:r>
              <a:rPr lang="en-US" dirty="0" smtClean="0"/>
              <a:t>Caused by too much multitasking</a:t>
            </a:r>
          </a:p>
          <a:p>
            <a:pPr lvl="1"/>
            <a:r>
              <a:rPr lang="en-US" dirty="0" smtClean="0"/>
              <a:t>Caused by distractions</a:t>
            </a:r>
          </a:p>
          <a:p>
            <a:pPr lvl="1"/>
            <a:r>
              <a:rPr lang="en-US" dirty="0" smtClean="0"/>
              <a:t>Limited both psychologically and physiologically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Errors and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plane crashing on take-off because the distracted crew failed to complete </a:t>
            </a:r>
            <a:r>
              <a:rPr lang="en-US" dirty="0" smtClean="0"/>
              <a:t>a safety </a:t>
            </a:r>
            <a:r>
              <a:rPr lang="en-US" dirty="0"/>
              <a:t>checklist that would have confirmed that the aircraft’s flaps had not </a:t>
            </a:r>
            <a:r>
              <a:rPr lang="en-US" dirty="0" smtClean="0"/>
              <a:t>been extended</a:t>
            </a:r>
            <a:r>
              <a:rPr lang="en-US" dirty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plane crashing into a river when the co-pilot failed to get the attention of </a:t>
            </a:r>
            <a:r>
              <a:rPr lang="en-US" dirty="0" smtClean="0"/>
              <a:t>the Captain </a:t>
            </a:r>
            <a:r>
              <a:rPr lang="en-US" dirty="0"/>
              <a:t>about concerns that the take-off thrust had not been properly set. </a:t>
            </a:r>
            <a:r>
              <a:rPr lang="en-US" dirty="0" smtClean="0"/>
              <a:t>The co-pilot </a:t>
            </a:r>
            <a:r>
              <a:rPr lang="en-US" dirty="0"/>
              <a:t>felt that he could not tell his superior what to do.</a:t>
            </a:r>
          </a:p>
          <a:p>
            <a:r>
              <a:rPr lang="en-US" dirty="0" smtClean="0"/>
              <a:t>A </a:t>
            </a:r>
            <a:r>
              <a:rPr lang="en-US" dirty="0"/>
              <a:t>plane crashing when it ran out of fuel due to a communications </a:t>
            </a:r>
            <a:r>
              <a:rPr lang="en-US" dirty="0" smtClean="0"/>
              <a:t>breakdown between </a:t>
            </a:r>
            <a:r>
              <a:rPr lang="en-US" dirty="0"/>
              <a:t>the Captain, the co-pilot, and air traffic control about the amount of </a:t>
            </a:r>
            <a:r>
              <a:rPr lang="en-US" dirty="0" smtClean="0"/>
              <a:t>fuel onboard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91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Who/What is at fault?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85551" cy="4351338"/>
          </a:xfrm>
        </p:spPr>
        <p:txBody>
          <a:bodyPr/>
          <a:lstStyle/>
          <a:p>
            <a:r>
              <a:rPr lang="en-US" dirty="0" smtClean="0"/>
              <a:t>Hard to determine fault.</a:t>
            </a:r>
          </a:p>
          <a:p>
            <a:r>
              <a:rPr lang="en-US" dirty="0" smtClean="0"/>
              <a:t>Final users usually considered cause.</a:t>
            </a:r>
          </a:p>
          <a:p>
            <a:r>
              <a:rPr lang="en-US" dirty="0" smtClean="0"/>
              <a:t>Blunt/Sharp model: </a:t>
            </a:r>
          </a:p>
          <a:p>
            <a:pPr lvl="1"/>
            <a:r>
              <a:rPr lang="en-US" dirty="0" smtClean="0"/>
              <a:t>anything across process/system can be at fault, the sharp end is easier to see can be mistaken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43" y="1825625"/>
            <a:ext cx="6084092" cy="45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 is necessary to study error.</a:t>
            </a:r>
          </a:p>
          <a:p>
            <a:r>
              <a:rPr lang="en-US" dirty="0" smtClean="0"/>
              <a:t>What do you need to ask to collect data?</a:t>
            </a:r>
          </a:p>
          <a:p>
            <a:pPr lvl="1"/>
            <a:r>
              <a:rPr lang="en-US" dirty="0"/>
              <a:t>Why gather data?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sort of data to gather?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(and when) to gather data?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data to gather?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gather data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Questions cannot be answered in isolation</a:t>
            </a:r>
          </a:p>
          <a:p>
            <a:r>
              <a:rPr lang="en-US" dirty="0" smtClean="0"/>
              <a:t>Erroneous is inherent to human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3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Based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Independent variables can be experimentally controlled</a:t>
            </a:r>
          </a:p>
          <a:p>
            <a:endParaRPr lang="en-US" dirty="0" smtClean="0"/>
          </a:p>
          <a:p>
            <a:r>
              <a:rPr lang="en-US" dirty="0" smtClean="0"/>
              <a:t>Lack of Face validity</a:t>
            </a:r>
          </a:p>
          <a:p>
            <a:r>
              <a:rPr lang="en-US" dirty="0" smtClean="0"/>
              <a:t>Does not represent real world</a:t>
            </a:r>
          </a:p>
          <a:p>
            <a:r>
              <a:rPr lang="en-US" dirty="0" smtClean="0"/>
              <a:t>Cannot be generalized</a:t>
            </a:r>
          </a:p>
          <a:p>
            <a:r>
              <a:rPr lang="en-US" dirty="0" smtClean="0"/>
              <a:t>Availability of subject pool</a:t>
            </a:r>
          </a:p>
          <a:p>
            <a:r>
              <a:rPr lang="en-US" dirty="0" smtClean="0"/>
              <a:t>Subject pool biased to systems familiar to them</a:t>
            </a:r>
          </a:p>
          <a:p>
            <a:r>
              <a:rPr lang="en-US" dirty="0" smtClean="0"/>
              <a:t>Subjects can “game” the system</a:t>
            </a:r>
          </a:p>
          <a:p>
            <a:r>
              <a:rPr lang="en-US" dirty="0" smtClean="0"/>
              <a:t>Difficult to represented complexity of real world in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5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Based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has ecological validity</a:t>
            </a:r>
          </a:p>
          <a:p>
            <a:endParaRPr lang="en-US" dirty="0"/>
          </a:p>
          <a:p>
            <a:r>
              <a:rPr lang="en-US" dirty="0" smtClean="0"/>
              <a:t>Relatively low error rate (low rate of data collection)</a:t>
            </a:r>
          </a:p>
          <a:p>
            <a:r>
              <a:rPr lang="en-US" dirty="0" smtClean="0"/>
              <a:t>High costs associated (need to run till you have enough data)</a:t>
            </a:r>
          </a:p>
          <a:p>
            <a:r>
              <a:rPr lang="en-US" dirty="0" smtClean="0"/>
              <a:t>Humans adapt in the field  - can detect and recover to mitigate</a:t>
            </a:r>
          </a:p>
          <a:p>
            <a:r>
              <a:rPr lang="en-US" dirty="0" smtClean="0"/>
              <a:t>Presence of observer can affect behavior</a:t>
            </a:r>
          </a:p>
        </p:txBody>
      </p:sp>
    </p:spTree>
    <p:extLst>
      <p:ext uri="{BB962C8B-B14F-4D97-AF65-F5344CB8AC3E}">
        <p14:creationId xmlns:p14="http://schemas.microsoft.com/office/powerpoint/2010/main" val="245529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are real</a:t>
            </a:r>
          </a:p>
          <a:p>
            <a:r>
              <a:rPr lang="en-US" dirty="0" smtClean="0"/>
              <a:t>Ecological Relevance</a:t>
            </a:r>
          </a:p>
          <a:p>
            <a:r>
              <a:rPr lang="en-US" dirty="0" smtClean="0"/>
              <a:t>Large number of observations</a:t>
            </a:r>
          </a:p>
          <a:p>
            <a:r>
              <a:rPr lang="en-US" dirty="0" smtClean="0"/>
              <a:t>Cost of collecting data low</a:t>
            </a:r>
          </a:p>
          <a:p>
            <a:endParaRPr lang="en-US" dirty="0"/>
          </a:p>
          <a:p>
            <a:r>
              <a:rPr lang="en-US" dirty="0" smtClean="0"/>
              <a:t>Gathered for a different purpose</a:t>
            </a:r>
          </a:p>
          <a:p>
            <a:r>
              <a:rPr lang="en-US" dirty="0" smtClean="0"/>
              <a:t>Details may not be available and/or validated</a:t>
            </a:r>
          </a:p>
          <a:p>
            <a:r>
              <a:rPr lang="en-US" dirty="0" smtClean="0"/>
              <a:t>Data may be subject to reporter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5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Taxonomies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Taxonomies help provide a frame of reference to understand your system.</a:t>
            </a:r>
          </a:p>
          <a:p>
            <a:r>
              <a:rPr lang="en-US" dirty="0" smtClean="0"/>
              <a:t>How you analyze will change what level of abstraction you use.</a:t>
            </a:r>
          </a:p>
          <a:p>
            <a:r>
              <a:rPr lang="en-US" dirty="0" smtClean="0"/>
              <a:t>Work at the level that allows remedies to be generated.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Technique for Human Error Rate Prediction (THERP)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Actions can be:</a:t>
            </a:r>
          </a:p>
          <a:p>
            <a:pPr lvl="1"/>
            <a:r>
              <a:rPr lang="en-US" sz="2800" dirty="0" smtClean="0"/>
              <a:t>Correct.</a:t>
            </a:r>
          </a:p>
          <a:p>
            <a:pPr lvl="1"/>
            <a:r>
              <a:rPr lang="en-US" sz="2800" dirty="0" smtClean="0"/>
              <a:t>Errors </a:t>
            </a:r>
            <a:r>
              <a:rPr lang="en-US" sz="2800" dirty="0"/>
              <a:t>of omission: actions that are omitted. It may be difficult, however, </a:t>
            </a:r>
            <a:r>
              <a:rPr lang="en-US" sz="2800" dirty="0" smtClean="0"/>
              <a:t>to determine </a:t>
            </a:r>
            <a:r>
              <a:rPr lang="en-US" sz="2800" dirty="0"/>
              <a:t>whether an action has been omitted or has just been delayed for a </a:t>
            </a:r>
            <a:r>
              <a:rPr lang="en-US" sz="2800" dirty="0" smtClean="0"/>
              <a:t>long time.</a:t>
            </a:r>
          </a:p>
          <a:p>
            <a:pPr lvl="1"/>
            <a:r>
              <a:rPr lang="en-US" sz="2800" dirty="0"/>
              <a:t>Errors of commission: actions that are performed inadequately, out of </a:t>
            </a:r>
            <a:r>
              <a:rPr lang="en-US" sz="2800" dirty="0" smtClean="0"/>
              <a:t>sequence, or </a:t>
            </a:r>
            <a:r>
              <a:rPr lang="en-US" sz="2800" dirty="0"/>
              <a:t>at the wrong time (too early/late); or are qualitatively incorrect (too </a:t>
            </a:r>
            <a:r>
              <a:rPr lang="en-US" sz="2800" dirty="0" smtClean="0"/>
              <a:t>much/too little/wrong </a:t>
            </a:r>
            <a:r>
              <a:rPr lang="en-US" sz="2800" dirty="0"/>
              <a:t>direction).</a:t>
            </a:r>
          </a:p>
          <a:p>
            <a:pPr lvl="1"/>
            <a:r>
              <a:rPr lang="en-US" sz="2800" dirty="0" smtClean="0"/>
              <a:t>Extraneous </a:t>
            </a:r>
            <a:r>
              <a:rPr lang="en-US" sz="2800" dirty="0"/>
              <a:t>actions: actions that would not normally be expected at that </a:t>
            </a:r>
            <a:r>
              <a:rPr lang="en-US" sz="2800" dirty="0" smtClean="0"/>
              <a:t>particular time </a:t>
            </a:r>
            <a:r>
              <a:rPr lang="en-US" sz="2800" dirty="0"/>
              <a:t>and place.</a:t>
            </a:r>
          </a:p>
        </p:txBody>
      </p:sp>
    </p:spTree>
    <p:extLst>
      <p:ext uri="{BB962C8B-B14F-4D97-AF65-F5344CB8AC3E}">
        <p14:creationId xmlns:p14="http://schemas.microsoft.com/office/powerpoint/2010/main" val="281569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3269" cy="4351338"/>
          </a:xfrm>
        </p:spPr>
        <p:txBody>
          <a:bodyPr/>
          <a:lstStyle/>
          <a:p>
            <a:r>
              <a:rPr lang="en-US" dirty="0" smtClean="0"/>
              <a:t>Human error is a large subject – this is an overview</a:t>
            </a:r>
          </a:p>
          <a:p>
            <a:r>
              <a:rPr lang="en-US" dirty="0" smtClean="0"/>
              <a:t>Errors are inherent to systems that involve humans</a:t>
            </a:r>
          </a:p>
          <a:p>
            <a:r>
              <a:rPr lang="en-US" dirty="0" smtClean="0"/>
              <a:t>Goal is to highlight relationship between system performance and errors</a:t>
            </a:r>
          </a:p>
          <a:p>
            <a:r>
              <a:rPr lang="en-US" dirty="0" smtClean="0"/>
              <a:t>Identify the situations that lead to erroneous performance</a:t>
            </a:r>
          </a:p>
          <a:p>
            <a:r>
              <a:rPr lang="en-US" dirty="0" smtClean="0"/>
              <a:t>Choose appropriate mechanisms to prevent or mitigate</a:t>
            </a:r>
          </a:p>
          <a:p>
            <a:r>
              <a:rPr lang="en-US" dirty="0" smtClean="0"/>
              <a:t>Errors are due to MORE than error-proneness or maliciousness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68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Error Modeling System (Gems)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are:</a:t>
            </a:r>
          </a:p>
          <a:p>
            <a:pPr lvl="1"/>
            <a:r>
              <a:rPr lang="en-US" dirty="0" smtClean="0"/>
              <a:t>Slips (execution failures)</a:t>
            </a:r>
          </a:p>
          <a:p>
            <a:pPr lvl="1"/>
            <a:r>
              <a:rPr lang="en-US" dirty="0" smtClean="0"/>
              <a:t>Lapses (memory storage failures)</a:t>
            </a:r>
          </a:p>
          <a:p>
            <a:pPr lvl="1"/>
            <a:r>
              <a:rPr lang="en-US" dirty="0" smtClean="0"/>
              <a:t>Mistakes (intentional failures)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38" y="4103904"/>
            <a:ext cx="10804124" cy="17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4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4222" y="1392089"/>
            <a:ext cx="8323555" cy="50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7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Cognitive Readability and Error Analysis Method (CREAM)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ideal taxonomy</a:t>
            </a:r>
          </a:p>
          <a:p>
            <a:r>
              <a:rPr lang="en-US" dirty="0" smtClean="0"/>
              <a:t>Defines the interaction between three high level factors: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1. The </a:t>
            </a:r>
            <a:r>
              <a:rPr lang="en-US" dirty="0"/>
              <a:t>human operator</a:t>
            </a:r>
          </a:p>
          <a:p>
            <a:pPr marL="0" indent="0">
              <a:buNone/>
            </a:pPr>
            <a:r>
              <a:rPr lang="en-US" dirty="0" smtClean="0"/>
              <a:t>	2</a:t>
            </a:r>
            <a:r>
              <a:rPr lang="en-US" dirty="0"/>
              <a:t>. The technology (usually the system being operated by the </a:t>
            </a:r>
            <a:r>
              <a:rPr lang="en-US" dirty="0" smtClean="0"/>
              <a:t>		human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3</a:t>
            </a:r>
            <a:r>
              <a:rPr lang="en-US" dirty="0"/>
              <a:t>. The wider organization (including the environment in which </a:t>
            </a:r>
            <a:r>
              <a:rPr lang="en-US" dirty="0" smtClean="0"/>
              <a:t>	the system </a:t>
            </a:r>
            <a:r>
              <a:rPr lang="en-US" dirty="0" err="1" smtClean="0"/>
              <a:t>islocated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6883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CREAM: Human Error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Timing: the action is too early/too late/omitted.</a:t>
            </a:r>
          </a:p>
          <a:p>
            <a:r>
              <a:rPr lang="en-US" dirty="0" smtClean="0"/>
              <a:t>Duration</a:t>
            </a:r>
            <a:r>
              <a:rPr lang="en-US" dirty="0"/>
              <a:t>: the action is too long/too short.</a:t>
            </a:r>
          </a:p>
          <a:p>
            <a:r>
              <a:rPr lang="en-US" dirty="0" smtClean="0"/>
              <a:t>Force</a:t>
            </a:r>
            <a:r>
              <a:rPr lang="en-US" dirty="0"/>
              <a:t>: the action uses too much/too little force.</a:t>
            </a:r>
          </a:p>
          <a:p>
            <a:r>
              <a:rPr lang="en-US" dirty="0" smtClean="0"/>
              <a:t>Distance</a:t>
            </a:r>
            <a:r>
              <a:rPr lang="en-US" dirty="0"/>
              <a:t>: the action is carried on too far/too short.</a:t>
            </a:r>
          </a:p>
          <a:p>
            <a:r>
              <a:rPr lang="en-US" dirty="0" smtClean="0"/>
              <a:t>Speed</a:t>
            </a:r>
            <a:r>
              <a:rPr lang="en-US" dirty="0"/>
              <a:t>: the action is too fast/too slow.</a:t>
            </a:r>
          </a:p>
          <a:p>
            <a:r>
              <a:rPr lang="en-US" dirty="0" smtClean="0"/>
              <a:t>Direction</a:t>
            </a:r>
            <a:r>
              <a:rPr lang="en-US" dirty="0"/>
              <a:t>: the action is performed in the wrong direction or involves the </a:t>
            </a:r>
            <a:r>
              <a:rPr lang="en-US" dirty="0" smtClean="0"/>
              <a:t>wrong type </a:t>
            </a:r>
            <a:r>
              <a:rPr lang="en-US" dirty="0"/>
              <a:t>of movement.</a:t>
            </a:r>
          </a:p>
          <a:p>
            <a:r>
              <a:rPr lang="en-US" dirty="0" smtClean="0"/>
              <a:t>Object</a:t>
            </a:r>
            <a:r>
              <a:rPr lang="en-US" dirty="0"/>
              <a:t>: the action was carried out on a proximal object/similar </a:t>
            </a:r>
            <a:r>
              <a:rPr lang="en-US" dirty="0" smtClean="0"/>
              <a:t>object/unrelated object </a:t>
            </a:r>
            <a:r>
              <a:rPr lang="en-US" dirty="0"/>
              <a:t>rather than the required object.</a:t>
            </a:r>
          </a:p>
          <a:p>
            <a:r>
              <a:rPr lang="en-US" dirty="0" smtClean="0"/>
              <a:t>Sequence</a:t>
            </a:r>
            <a:r>
              <a:rPr lang="en-US" dirty="0"/>
              <a:t>: in a sequence of actions there was an omission/skip </a:t>
            </a:r>
            <a:r>
              <a:rPr lang="en-US" dirty="0" smtClean="0"/>
              <a:t>forward/skip backward/repetition/reversal </a:t>
            </a:r>
            <a:r>
              <a:rPr lang="en-US" dirty="0"/>
              <a:t>or the wrong action was performed.</a:t>
            </a:r>
          </a:p>
        </p:txBody>
      </p:sp>
    </p:spTree>
    <p:extLst>
      <p:ext uri="{BB962C8B-B14F-4D97-AF65-F5344CB8AC3E}">
        <p14:creationId xmlns:p14="http://schemas.microsoft.com/office/powerpoint/2010/main" val="1769615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-96514"/>
            <a:ext cx="10515600" cy="1325563"/>
          </a:xfrm>
        </p:spPr>
        <p:txBody>
          <a:bodyPr/>
          <a:lstStyle/>
          <a:p>
            <a:r>
              <a:rPr lang="en-US" dirty="0" smtClean="0"/>
              <a:t>Analyzing Errors: Event Trees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99" y="949120"/>
            <a:ext cx="10200442" cy="58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8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-96514"/>
            <a:ext cx="10515600" cy="1325563"/>
          </a:xfrm>
        </p:spPr>
        <p:txBody>
          <a:bodyPr/>
          <a:lstStyle/>
          <a:p>
            <a:r>
              <a:rPr lang="en-US" dirty="0" smtClean="0"/>
              <a:t>Analyzing Errors: Fault Trees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006" y="862626"/>
            <a:ext cx="7371086" cy="58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1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-96514"/>
            <a:ext cx="10515600" cy="1325563"/>
          </a:xfrm>
        </p:spPr>
        <p:txBody>
          <a:bodyPr/>
          <a:lstStyle/>
          <a:p>
            <a:r>
              <a:rPr lang="en-US" dirty="0" smtClean="0"/>
              <a:t>Analyzing Errors: CREAM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86" y="952303"/>
            <a:ext cx="9389082" cy="56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14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-9651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Analyzing Errors: Technique for Human Error Assessment (THEA)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2" y="914971"/>
            <a:ext cx="10983714" cy="57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79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interdependencies</a:t>
            </a:r>
          </a:p>
          <a:p>
            <a:r>
              <a:rPr lang="en-US" dirty="0" smtClean="0"/>
              <a:t>Atomic decomposition may be inappropriate</a:t>
            </a:r>
          </a:p>
          <a:p>
            <a:r>
              <a:rPr lang="en-US" dirty="0" smtClean="0"/>
              <a:t>Identify what a system should do and what is a consequence of error</a:t>
            </a:r>
          </a:p>
          <a:p>
            <a:r>
              <a:rPr lang="en-US" dirty="0" smtClean="0"/>
              <a:t>Understand that people have psychological and physical limitations</a:t>
            </a:r>
          </a:p>
          <a:p>
            <a:r>
              <a:rPr lang="en-US" dirty="0" smtClean="0"/>
              <a:t>Allocate work appropriately</a:t>
            </a:r>
          </a:p>
          <a:p>
            <a:r>
              <a:rPr lang="en-US" dirty="0" smtClean="0"/>
              <a:t>Provide feedback</a:t>
            </a:r>
          </a:p>
          <a:p>
            <a:r>
              <a:rPr lang="en-US" dirty="0" smtClean="0"/>
              <a:t>Allow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60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41" y="-149780"/>
            <a:ext cx="10515600" cy="1325563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99" y="949120"/>
            <a:ext cx="10200442" cy="58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4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are generally regarded to as accidents</a:t>
            </a:r>
          </a:p>
          <a:p>
            <a:r>
              <a:rPr lang="en-US" dirty="0" smtClean="0"/>
              <a:t>Trigger sets of events</a:t>
            </a:r>
          </a:p>
          <a:p>
            <a:r>
              <a:rPr lang="en-US" dirty="0" smtClean="0"/>
              <a:t>Severity linked to consequence</a:t>
            </a:r>
          </a:p>
          <a:p>
            <a:r>
              <a:rPr lang="en-US" dirty="0" smtClean="0"/>
              <a:t>Causes outcomes that involve loss of life/money/machinery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3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Redraw the event tree for another process. (e.g., making a purchase on a smartphone)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62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Concept: Task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577" y="1458063"/>
            <a:ext cx="5218845" cy="51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3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747" y="1344123"/>
            <a:ext cx="8060539" cy="52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7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Dimensions: Language for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082" y="1873222"/>
            <a:ext cx="8369847" cy="48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7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Unique “Presentations”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www.youtube.com/watch?v=Yocja_N5s1I&amp;list=PLBDA2E52FB1EF80C9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5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Fault-Error-Failure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Failure: Service has been judged to have deviated from its specifications</a:t>
            </a:r>
          </a:p>
          <a:p>
            <a:r>
              <a:rPr lang="en-US" dirty="0" smtClean="0"/>
              <a:t>Error: System state that leads to subsequent failure</a:t>
            </a:r>
          </a:p>
          <a:p>
            <a:r>
              <a:rPr lang="en-US" dirty="0" smtClean="0"/>
              <a:t>Fault: Cause of the error</a:t>
            </a:r>
          </a:p>
          <a:p>
            <a:endParaRPr lang="en-US" dirty="0"/>
          </a:p>
          <a:p>
            <a:r>
              <a:rPr lang="en-US" dirty="0" smtClean="0"/>
              <a:t>Creates chains of failure-error-fault triplets</a:t>
            </a:r>
          </a:p>
          <a:p>
            <a:r>
              <a:rPr lang="en-US" dirty="0" smtClean="0"/>
              <a:t>A failure in one system may be the fault of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3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Errors or Active Errors</a:t>
            </a:r>
          </a:p>
          <a:p>
            <a:r>
              <a:rPr lang="en-US" dirty="0" smtClean="0"/>
              <a:t>Latent Errors – can lie dormant for considerable time</a:t>
            </a:r>
          </a:p>
          <a:p>
            <a:endParaRPr lang="en-US" dirty="0"/>
          </a:p>
        </p:txBody>
      </p:sp>
      <p:pic>
        <p:nvPicPr>
          <p:cNvPr id="1028" name="Picture 4" descr="Image result for 3 mile is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2" y="3202545"/>
            <a:ext cx="5183038" cy="324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allenger explo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121583"/>
            <a:ext cx="4991100" cy="33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9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711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</a:t>
            </a:r>
            <a:r>
              <a:rPr lang="en-US" dirty="0"/>
              <a:t>error is the cause of the event or action. An example of this would be </a:t>
            </a:r>
            <a:r>
              <a:rPr lang="en-US" dirty="0" smtClean="0"/>
              <a:t>if an </a:t>
            </a:r>
            <a:r>
              <a:rPr lang="en-US" dirty="0"/>
              <a:t>aircraft deviated from its assigned flight altitude to a different flight </a:t>
            </a:r>
            <a:r>
              <a:rPr lang="en-US" dirty="0" smtClean="0"/>
              <a:t>altitude (either </a:t>
            </a:r>
            <a:r>
              <a:rPr lang="en-US" dirty="0"/>
              <a:t>higher or lower than the one that the flight crew had been given by </a:t>
            </a:r>
            <a:r>
              <a:rPr lang="en-US" dirty="0" smtClean="0"/>
              <a:t>Air Traffic </a:t>
            </a:r>
            <a:r>
              <a:rPr lang="en-US" dirty="0"/>
              <a:t>Control) due to the actions of the flight </a:t>
            </a:r>
            <a:r>
              <a:rPr lang="en-US" dirty="0" smtClean="0"/>
              <a:t>crew.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/>
              <a:t>error is the event or action itself. An example of this would be if </a:t>
            </a:r>
            <a:r>
              <a:rPr lang="en-US" dirty="0" smtClean="0"/>
              <a:t>an aircraft </a:t>
            </a:r>
            <a:r>
              <a:rPr lang="en-US" dirty="0"/>
              <a:t>pilot did not change the altimeter setting when they were supposed </a:t>
            </a:r>
            <a:r>
              <a:rPr lang="en-US" dirty="0" smtClean="0"/>
              <a:t>to. Note </a:t>
            </a:r>
            <a:r>
              <a:rPr lang="en-US" dirty="0"/>
              <a:t>that in this case the action is really a deliberate </a:t>
            </a:r>
            <a:r>
              <a:rPr lang="en-US" dirty="0" smtClean="0"/>
              <a:t>non-action.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</a:t>
            </a:r>
            <a:r>
              <a:rPr lang="en-US" dirty="0"/>
              <a:t>error is the consequence of the event or action. An example of </a:t>
            </a:r>
            <a:r>
              <a:rPr lang="en-US" dirty="0" smtClean="0"/>
              <a:t>this would </a:t>
            </a:r>
            <a:r>
              <a:rPr lang="en-US" dirty="0"/>
              <a:t>be if an aircraft collided with another aircraft because the pilot started </a:t>
            </a:r>
            <a:r>
              <a:rPr lang="en-US" dirty="0" smtClean="0"/>
              <a:t>to taxi </a:t>
            </a:r>
            <a:r>
              <a:rPr lang="en-US" dirty="0"/>
              <a:t>before receiving clearance to taxi by air traffic control.</a:t>
            </a:r>
          </a:p>
        </p:txBody>
      </p:sp>
    </p:spTree>
    <p:extLst>
      <p:ext uri="{BB962C8B-B14F-4D97-AF65-F5344CB8AC3E}">
        <p14:creationId xmlns:p14="http://schemas.microsoft.com/office/powerpoint/2010/main" val="349135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Dependent: People generally do what they think is right.</a:t>
            </a:r>
          </a:p>
          <a:p>
            <a:r>
              <a:rPr lang="en-US" dirty="0" smtClean="0"/>
              <a:t>Many times errors are judged after the fact based on: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comparison with some expected level of performance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degradation in performance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person who performed the act having been unable to choose to act in a </a:t>
            </a:r>
            <a:r>
              <a:rPr lang="en-US" dirty="0" smtClean="0"/>
              <a:t>way that </a:t>
            </a:r>
            <a:r>
              <a:rPr lang="en-US" dirty="0"/>
              <a:t>would not have been considered as erroneous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One Exception: Violations are usually errors</a:t>
            </a:r>
          </a:p>
          <a:p>
            <a:pPr lvl="1"/>
            <a:r>
              <a:rPr lang="en-US" dirty="0" smtClean="0"/>
              <a:t>But even then there are “safe violations” which are violations made to be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6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Erroneous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of :</a:t>
            </a:r>
          </a:p>
          <a:p>
            <a:pPr lvl="1"/>
            <a:r>
              <a:rPr lang="en-US" dirty="0" smtClean="0"/>
              <a:t>Performing </a:t>
            </a:r>
            <a:r>
              <a:rPr lang="en-US" dirty="0"/>
              <a:t>the right action in the wrong circumstances. This is what </a:t>
            </a:r>
            <a:r>
              <a:rPr lang="en-US" dirty="0" smtClean="0"/>
              <a:t>Reason(1990</a:t>
            </a:r>
            <a:r>
              <a:rPr lang="en-US" dirty="0"/>
              <a:t>) calls a mistake, or a failure in planning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Performing the wrong action in the right circumstances. This is often referred </a:t>
            </a:r>
            <a:r>
              <a:rPr lang="en-US" dirty="0" smtClean="0"/>
              <a:t>to as </a:t>
            </a:r>
            <a:r>
              <a:rPr lang="en-US" dirty="0"/>
              <a:t>a slip (Norman 1981; Reason 1990), or failure in action execution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9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 from which to Identify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sense: to explain an unusual event</a:t>
            </a:r>
          </a:p>
          <a:p>
            <a:r>
              <a:rPr lang="en-US" dirty="0" smtClean="0"/>
              <a:t>The </a:t>
            </a:r>
            <a:r>
              <a:rPr lang="en-US" dirty="0"/>
              <a:t>lawyer: to find somebody to blame and/or punish</a:t>
            </a:r>
          </a:p>
          <a:p>
            <a:r>
              <a:rPr lang="en-US" dirty="0" smtClean="0"/>
              <a:t>The </a:t>
            </a:r>
            <a:r>
              <a:rPr lang="en-US" dirty="0"/>
              <a:t>therapist: to improve human performance</a:t>
            </a:r>
          </a:p>
          <a:p>
            <a:r>
              <a:rPr lang="en-US" dirty="0" smtClean="0"/>
              <a:t>The </a:t>
            </a:r>
            <a:r>
              <a:rPr lang="en-US" dirty="0"/>
              <a:t>scientist: to understand human behavior</a:t>
            </a:r>
          </a:p>
          <a:p>
            <a:r>
              <a:rPr lang="en-US" dirty="0" smtClean="0"/>
              <a:t>The </a:t>
            </a:r>
            <a:r>
              <a:rPr lang="en-US" dirty="0"/>
              <a:t>reliability analyst: to evaluate human performance</a:t>
            </a:r>
          </a:p>
          <a:p>
            <a:r>
              <a:rPr lang="en-US" dirty="0" smtClean="0"/>
              <a:t>The </a:t>
            </a:r>
            <a:r>
              <a:rPr lang="en-US" dirty="0"/>
              <a:t>designer: to improve system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284791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1927</Words>
  <Application>Microsoft Macintosh PowerPoint</Application>
  <PresentationFormat>Custom</PresentationFormat>
  <Paragraphs>221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Human Factors Engineering BME 6086 / BME 4985</vt:lpstr>
      <vt:lpstr>Errors</vt:lpstr>
      <vt:lpstr>What is an Error</vt:lpstr>
      <vt:lpstr>Fault-Error-Failure Model</vt:lpstr>
      <vt:lpstr>Types of Errors</vt:lpstr>
      <vt:lpstr>Human Error</vt:lpstr>
      <vt:lpstr>Human Error</vt:lpstr>
      <vt:lpstr>Erroneous Actions</vt:lpstr>
      <vt:lpstr>Perspectives from which to Identify Errors</vt:lpstr>
      <vt:lpstr>Fine Line Between Success and Failure</vt:lpstr>
      <vt:lpstr>Accidents and Attribution</vt:lpstr>
      <vt:lpstr>Examples of Errors and Limitations</vt:lpstr>
      <vt:lpstr>Who/What is at fault?</vt:lpstr>
      <vt:lpstr>Studying Error</vt:lpstr>
      <vt:lpstr>Laboratory Based Experiments</vt:lpstr>
      <vt:lpstr>Field Based Observation</vt:lpstr>
      <vt:lpstr>Archive Data</vt:lpstr>
      <vt:lpstr>Error Taxonomies</vt:lpstr>
      <vt:lpstr>Technique for Human Error Rate Prediction (THERP)</vt:lpstr>
      <vt:lpstr>Generic Error Modeling System (Gems)</vt:lpstr>
      <vt:lpstr>GEMS</vt:lpstr>
      <vt:lpstr>Cognitive Readability and Error Analysis Method (CREAM)</vt:lpstr>
      <vt:lpstr>CREAM: Human Error Manifestations</vt:lpstr>
      <vt:lpstr>Analyzing Errors: Event Trees</vt:lpstr>
      <vt:lpstr>Analyzing Errors: Fault Trees</vt:lpstr>
      <vt:lpstr>Analyzing Errors: CREAM</vt:lpstr>
      <vt:lpstr>Analyzing Errors: Technique for Human Error Assessment (THEA)</vt:lpstr>
      <vt:lpstr>Implications</vt:lpstr>
      <vt:lpstr>Exercise</vt:lpstr>
      <vt:lpstr>Activity</vt:lpstr>
      <vt:lpstr>Tools and Concept: Task Analysis</vt:lpstr>
      <vt:lpstr>Task Analysis</vt:lpstr>
      <vt:lpstr>Cognitive Dimensions: Language for Design</vt:lpstr>
      <vt:lpstr>Examples of Unique “Presentations”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Factors Engineering BME 5XX</dc:title>
  <dc:creator>Jeffrey Bolkhovsky</dc:creator>
  <cp:lastModifiedBy>f</cp:lastModifiedBy>
  <cp:revision>341</cp:revision>
  <dcterms:created xsi:type="dcterms:W3CDTF">2018-08-21T12:37:28Z</dcterms:created>
  <dcterms:modified xsi:type="dcterms:W3CDTF">2019-07-13T18:45:56Z</dcterms:modified>
</cp:coreProperties>
</file>