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332" r:id="rId3"/>
    <p:sldId id="333" r:id="rId4"/>
    <p:sldId id="336" r:id="rId5"/>
    <p:sldId id="334" r:id="rId6"/>
    <p:sldId id="337" r:id="rId7"/>
    <p:sldId id="339" r:id="rId8"/>
    <p:sldId id="335" r:id="rId9"/>
    <p:sldId id="338" r:id="rId10"/>
    <p:sldId id="340" r:id="rId11"/>
    <p:sldId id="341" r:id="rId12"/>
    <p:sldId id="342" r:id="rId13"/>
    <p:sldId id="343" r:id="rId14"/>
    <p:sldId id="344" r:id="rId15"/>
    <p:sldId id="345" r:id="rId16"/>
    <p:sldId id="346" r:id="rId17"/>
    <p:sldId id="347" r:id="rId18"/>
    <p:sldId id="348" r:id="rId19"/>
    <p:sldId id="349" r:id="rId20"/>
    <p:sldId id="350" r:id="rId21"/>
    <p:sldId id="351" r:id="rId22"/>
    <p:sldId id="352" r:id="rId23"/>
    <p:sldId id="353" r:id="rId24"/>
    <p:sldId id="354" r:id="rId25"/>
    <p:sldId id="355" r:id="rId26"/>
    <p:sldId id="356" r:id="rId27"/>
    <p:sldId id="358" r:id="rId28"/>
    <p:sldId id="359" r:id="rId29"/>
    <p:sldId id="360" r:id="rId30"/>
    <p:sldId id="361" r:id="rId31"/>
    <p:sldId id="363" r:id="rId32"/>
    <p:sldId id="364" r:id="rId33"/>
    <p:sldId id="365" r:id="rId34"/>
    <p:sldId id="366" r:id="rId35"/>
    <p:sldId id="367" r:id="rId36"/>
    <p:sldId id="368" r:id="rId37"/>
    <p:sldId id="369" r:id="rId38"/>
    <p:sldId id="370" r:id="rId39"/>
    <p:sldId id="371" r:id="rId40"/>
    <p:sldId id="372" r:id="rId41"/>
    <p:sldId id="373" r:id="rId42"/>
    <p:sldId id="374" r:id="rId43"/>
    <p:sldId id="375" r:id="rId44"/>
    <p:sldId id="376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5" autoAdjust="0"/>
    <p:restoredTop sz="67305" autoAdjust="0"/>
  </p:normalViewPr>
  <p:slideViewPr>
    <p:cSldViewPr snapToGrid="0">
      <p:cViewPr varScale="1">
        <p:scale>
          <a:sx n="91" d="100"/>
          <a:sy n="91" d="100"/>
        </p:scale>
        <p:origin x="-1752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A36C2-195F-453C-A9EB-69B1199060DF}" type="datetimeFigureOut">
              <a:rPr lang="en-US" smtClean="0"/>
              <a:t>11/07/2019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F030F8-E745-40EC-91AC-C23CE54D2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16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A</a:t>
            </a:r>
            <a:r>
              <a:rPr lang="en-US" dirty="0" smtClean="0"/>
              <a:t>nthropometrics: the shape of the body and how it influences what is</a:t>
            </a:r>
          </a:p>
          <a:p>
            <a:pPr marL="0" indent="0">
              <a:buNone/>
            </a:pPr>
            <a:r>
              <a:rPr lang="en-US" dirty="0" smtClean="0"/>
              <a:t>	designed; consideration of the physical characteristics of intended users such</a:t>
            </a:r>
          </a:p>
          <a:p>
            <a:pPr marL="0" indent="0">
              <a:buNone/>
            </a:pPr>
            <a:r>
              <a:rPr lang="en-US" dirty="0" smtClean="0"/>
              <a:t>	as what size they are, what muscle strength they have, and so on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B</a:t>
            </a:r>
            <a:r>
              <a:rPr lang="en-US" dirty="0" smtClean="0"/>
              <a:t>ehavior: perceptual and motivational characteristics, looking at what people</a:t>
            </a:r>
          </a:p>
          <a:p>
            <a:pPr marL="0" indent="0">
              <a:buNone/>
            </a:pPr>
            <a:r>
              <a:rPr lang="en-US" dirty="0" smtClean="0"/>
              <a:t>	can perceive and why they do what they do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C</a:t>
            </a:r>
            <a:r>
              <a:rPr lang="en-US" dirty="0" smtClean="0"/>
              <a:t>ognition: learning, attention, and other aspects of cognition and how these</a:t>
            </a:r>
          </a:p>
          <a:p>
            <a:pPr marL="0" indent="0">
              <a:buNone/>
            </a:pPr>
            <a:r>
              <a:rPr lang="en-US" dirty="0" smtClean="0"/>
              <a:t>	processes influence design; users defined by how they think and what they</a:t>
            </a:r>
          </a:p>
          <a:p>
            <a:pPr marL="0" indent="0">
              <a:buNone/>
            </a:pPr>
            <a:r>
              <a:rPr lang="en-US" dirty="0" smtClean="0"/>
              <a:t>	know and what knowledge they can acquire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FFFF00"/>
                </a:solidFill>
              </a:rPr>
              <a:t>S</a:t>
            </a:r>
            <a:r>
              <a:rPr lang="en-US" dirty="0" smtClean="0"/>
              <a:t>ocial factors: how groups of users behave, and how to support them through</a:t>
            </a:r>
          </a:p>
          <a:p>
            <a:pPr marL="0" indent="0">
              <a:buNone/>
            </a:pPr>
            <a:r>
              <a:rPr lang="en-US" dirty="0" smtClean="0"/>
              <a:t>	design; users defined by where they are—their context broadly defined</a:t>
            </a:r>
          </a:p>
          <a:p>
            <a:pPr marL="0" indent="0">
              <a:buNone/>
            </a:pPr>
            <a:r>
              <a:rPr lang="en-US" dirty="0" smtClean="0"/>
              <a:t>	including their relationships to other people.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66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Social Factors</a:t>
            </a:r>
            <a:r>
              <a:rPr lang="en-US" baseline="0" dirty="0" smtClean="0"/>
              <a:t> affecting team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85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Baton running: team affected by “weakest line”</a:t>
            </a:r>
          </a:p>
          <a:p>
            <a:endParaRPr lang="en-US" dirty="0" smtClean="0"/>
          </a:p>
          <a:p>
            <a:r>
              <a:rPr lang="en-US" dirty="0" smtClean="0"/>
              <a:t>Coordination</a:t>
            </a:r>
            <a:r>
              <a:rPr lang="en-US" baseline="0" dirty="0" smtClean="0"/>
              <a:t> is frequently more important that speed or talent, doesn’t matter how fast you go if you aren’t going in the same direction.</a:t>
            </a:r>
          </a:p>
          <a:p>
            <a:r>
              <a:rPr lang="en-US" baseline="0" dirty="0" smtClean="0"/>
              <a:t>That’s not to discount speed or talent, but without coordination you accomplish nothing.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40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Social distance, a concept introduced by Park (1924), refers to the distance 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social terms between two groups or between people.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recently, social distance has come to be regarded as a continuum rather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 discrete levels, stretching from an in-group bias—people just like me—to 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out-group bias—people not at all like me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Eveland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1999;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Perloff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1993).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Nevertheless,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concept of a social distance continuum is a useful way of capturing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influence of culture, particularly as it relates to the development of out-group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biases.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088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Encompasses geographical</a:t>
            </a:r>
            <a:r>
              <a:rPr lang="en-US" baseline="0" dirty="0" smtClean="0"/>
              <a:t> and temporal</a:t>
            </a:r>
          </a:p>
          <a:p>
            <a:r>
              <a:rPr lang="en-US" baseline="0" dirty="0" smtClean="0"/>
              <a:t>Geo: people that work by phone or email</a:t>
            </a:r>
          </a:p>
          <a:p>
            <a:r>
              <a:rPr lang="en-US" baseline="0" dirty="0" smtClean="0"/>
              <a:t>Temporal: people that work in shifts (one group ends as another starts)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Combination: Distance which is exacerbated by time zones.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22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Authority</a:t>
            </a:r>
          </a:p>
          <a:p>
            <a:endParaRPr lang="en-US" dirty="0" smtClean="0"/>
          </a:p>
          <a:p>
            <a:r>
              <a:rPr lang="en-US" dirty="0" smtClean="0"/>
              <a:t>Milgram Experiments</a:t>
            </a:r>
          </a:p>
          <a:p>
            <a:endParaRPr lang="en-US" dirty="0" smtClean="0"/>
          </a:p>
          <a:p>
            <a:r>
              <a:rPr lang="en-US" dirty="0" smtClean="0"/>
              <a:t>Team leaders are frequently</a:t>
            </a:r>
            <a:r>
              <a:rPr lang="en-US" baseline="0" dirty="0" smtClean="0"/>
              <a:t> expected to exert authority as part of their roles.</a:t>
            </a:r>
          </a:p>
          <a:p>
            <a:r>
              <a:rPr lang="en-US" baseline="0" dirty="0" smtClean="0"/>
              <a:t>Effects of authority are complex, and frequently cause diffusion of accountability as well.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06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Online systems,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including computer games, can be designed to take advantage of this.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Carma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(http://www.car.ma), for example, is an online car ride sharing site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success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Carma’s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system appears to be more dependent on social factors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 on technology. (the point is goals are not always financial)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attractiveness is not there in more rural communities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Social ratings are rewards, worth more in denser areas.                                                                                                                                                                                                     bb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17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Yelp created local regions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90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35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ACTIVITY</a:t>
            </a:r>
          </a:p>
          <a:p>
            <a:endParaRPr lang="en-US" dirty="0" smtClean="0"/>
          </a:p>
          <a:p>
            <a:r>
              <a:rPr lang="en-US" dirty="0" smtClean="0"/>
              <a:t>List of thing going awry with e-mails.</a:t>
            </a:r>
          </a:p>
          <a:p>
            <a:r>
              <a:rPr lang="en-US" dirty="0" smtClean="0"/>
              <a:t>(a) diffusion of social responsibility</a:t>
            </a:r>
          </a:p>
          <a:p>
            <a:r>
              <a:rPr lang="en-US" dirty="0" smtClean="0"/>
              <a:t>(b) pluralistic ignorance</a:t>
            </a:r>
          </a:p>
          <a:p>
            <a:r>
              <a:rPr lang="en-US" dirty="0" smtClean="0"/>
              <a:t>(c) attribution errors</a:t>
            </a:r>
          </a:p>
          <a:p>
            <a:r>
              <a:rPr lang="en-US" dirty="0" smtClean="0"/>
              <a:t>(d) majority/minority effects.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618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Another</a:t>
            </a:r>
            <a:r>
              <a:rPr lang="en-US" baseline="0" dirty="0" smtClean="0"/>
              <a:t> insight example: </a:t>
            </a:r>
            <a:r>
              <a:rPr lang="en-US" dirty="0" smtClean="0"/>
              <a:t>If conversational pauses are 1 second, an interface listening to a person should wait that long but not longer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90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Team:</a:t>
            </a:r>
            <a:r>
              <a:rPr lang="en-US" baseline="0" dirty="0" smtClean="0"/>
              <a:t> Two or more individuals to carry out work</a:t>
            </a:r>
          </a:p>
          <a:p>
            <a:r>
              <a:rPr lang="en-US" baseline="0" dirty="0" smtClean="0"/>
              <a:t>Team depends where you draw the boundaries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Aviation example:</a:t>
            </a:r>
          </a:p>
          <a:p>
            <a:r>
              <a:rPr lang="en-US" baseline="0" dirty="0" smtClean="0"/>
              <a:t>Cockpit, aircraft, ground crew, air traffic control, airport.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521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will refer</a:t>
            </a:r>
            <a:r>
              <a:rPr lang="en-US" baseline="0" dirty="0" smtClean="0"/>
              <a:t> to a prisoner’s dilemma or PD as a situation in which people need to make a choice that has cost benefits for them and others.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650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Axelrod’s Findings</a:t>
            </a:r>
          </a:p>
          <a:p>
            <a:endParaRPr lang="en-US" dirty="0" smtClean="0"/>
          </a:p>
          <a:p>
            <a:r>
              <a:rPr lang="en-US" dirty="0" smtClean="0"/>
              <a:t>Enlarge</a:t>
            </a:r>
            <a:r>
              <a:rPr lang="en-US" baseline="0" dirty="0" smtClean="0"/>
              <a:t> shadow: beyond the current iteration</a:t>
            </a:r>
          </a:p>
          <a:p>
            <a:r>
              <a:rPr lang="en-US" baseline="0" dirty="0" smtClean="0"/>
              <a:t>Payoffs: Can change from monetary to social to hierarchical</a:t>
            </a:r>
          </a:p>
          <a:p>
            <a:r>
              <a:rPr lang="en-US" baseline="0" dirty="0" smtClean="0"/>
              <a:t>Teach people to care: payoff matrix, show others, removing attribution</a:t>
            </a:r>
          </a:p>
          <a:p>
            <a:r>
              <a:rPr lang="en-US" baseline="0" dirty="0" smtClean="0"/>
              <a:t>Teach reciprocity: People frequently respond to tit-for-tat even though its not “nice”</a:t>
            </a:r>
          </a:p>
          <a:p>
            <a:r>
              <a:rPr lang="en-US" baseline="0" dirty="0" smtClean="0"/>
              <a:t>Improve recognition: Understand who and what people are dealing with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Cooperation not ALWAYS a good thing: can lead to corruption such as for inspectors, if they are friends with party being inspected.</a:t>
            </a:r>
          </a:p>
          <a:p>
            <a:r>
              <a:rPr lang="en-US" baseline="0" dirty="0" smtClean="0"/>
              <a:t>Supporting teamwork with team goals can lead to social lofting.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1864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Finding leaders:</a:t>
            </a:r>
          </a:p>
          <a:p>
            <a:r>
              <a:rPr lang="en-US" dirty="0" smtClean="0"/>
              <a:t>Companies target high connection nodes to make their products</a:t>
            </a:r>
            <a:r>
              <a:rPr lang="en-US" baseline="0" dirty="0" smtClean="0"/>
              <a:t> or videos go viral</a:t>
            </a:r>
          </a:p>
          <a:p>
            <a:endParaRPr lang="en-US" baseline="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Milgram (1967) performed the first experiment.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this experiment he handed out a folder to be sent to someone the initiating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agent did not know. He recorded how many people the folder passed through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before it reached the target. The results were reported as between two and ten, with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five as the median. The study, while intriguing, is deeply flawed. Most of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folders were not successfully returned, but we do not really know why.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Dunbar number: What is perhaps most important from a system design point of view is the active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connections. In other words, the connections that are used rather than dormant. If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 think about Facebook, for example, some people will boast about having, say,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352 Facebook friends, but when you analyze how many people they really interact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with, the number is much smaller, by a factor of between 10 and 100. If all of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Facebook friend connections were active, it would be a full time job for 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individual just to monitor their friend’s ongoing activity.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610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Rich picture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work context in a hospital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neonatal intensive care unit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(adapted from Baxter et al.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2005)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084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85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this section we are covering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65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figure, which appeared in a pre-game (American football)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newspaper program, ran for 3 weeks (with different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opponents appropriately inserted), with the labels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‘‘When Penn State has the Ball’’ for its defensive team and for its offensive team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Darley and Batson (1973) had theological seminary (i.e., religious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professional) students prepare a talk and then walk individually to the next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building where they were supposed to give their talk to a panel. Some students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prepared a talk on the tale of the Good Samaritan (a biblical story about a man who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stopped and helped an injured man) and some prepared a talk on a topic that did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 involve helping others. Some of the students were told to hurry to the next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building because they were late, some were told they were somewhat late,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 had more time to make the trip. On the way to the next building each student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passed a person slumped in a doorway. Unknown to the students, this person was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confederate of the experimenter. Data was collected on who stopped to help this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person, and how much help they offered.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students who had the most time to get to the next building helped the most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(63%); those in the greatest hurry helped the least (10%). The students who were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somewhat late helped 45% of the time. Ironically, the amount of help they gave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was not influenced by whether the student was going to give a talk on the Good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Samaritan or not.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86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27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25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Ritter has personally seen the following ways that email has been lost, misfiled,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misdirected, or lost. Are these errors? In some ways they are. Are they the fault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user or of the system or the system designer? It seems to vary. In all cases,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sender might want a response.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20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fox reasoned that the grapes that he could not reach were sour,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hence not worth getting. People sometimes adopt a similar line of reasoning when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do not get the rewards they were expecting (such as a promotion to a new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post) by convincing themselves that they are currently in the best position.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1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Factors</a:t>
            </a:r>
            <a:r>
              <a:rPr lang="en-US" baseline="0" dirty="0" smtClean="0"/>
              <a:t> that affect performance</a:t>
            </a:r>
          </a:p>
          <a:p>
            <a:endParaRPr lang="en-US" dirty="0" smtClean="0"/>
          </a:p>
          <a:p>
            <a:r>
              <a:rPr lang="en-US" dirty="0" smtClean="0"/>
              <a:t>KNOWLEDGE</a:t>
            </a:r>
          </a:p>
          <a:p>
            <a:r>
              <a:rPr lang="en-US" dirty="0" smtClean="0"/>
              <a:t>SKLLS</a:t>
            </a:r>
          </a:p>
          <a:p>
            <a:r>
              <a:rPr lang="en-US" dirty="0" smtClean="0"/>
              <a:t>ATTRIBUTES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49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FADE-6324-490B-A2FB-9124A37E50BE}" type="datetimeFigureOut">
              <a:rPr lang="en-US" smtClean="0"/>
              <a:t>11/07/2019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DBF14-B535-4A75-9BE4-AB7E36D1E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54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FADE-6324-490B-A2FB-9124A37E50BE}" type="datetimeFigureOut">
              <a:rPr lang="en-US" smtClean="0"/>
              <a:t>11/07/2019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DBF14-B535-4A75-9BE4-AB7E36D1E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FADE-6324-490B-A2FB-9124A37E50BE}" type="datetimeFigureOut">
              <a:rPr lang="en-US" smtClean="0"/>
              <a:t>11/07/2019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DBF14-B535-4A75-9BE4-AB7E36D1E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86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FADE-6324-490B-A2FB-9124A37E50BE}" type="datetimeFigureOut">
              <a:rPr lang="en-US" smtClean="0"/>
              <a:t>11/07/2019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DBF14-B535-4A75-9BE4-AB7E36D1E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57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FADE-6324-490B-A2FB-9124A37E50BE}" type="datetimeFigureOut">
              <a:rPr lang="en-US" smtClean="0"/>
              <a:t>11/07/2019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DBF14-B535-4A75-9BE4-AB7E36D1E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26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FADE-6324-490B-A2FB-9124A37E50BE}" type="datetimeFigureOut">
              <a:rPr lang="en-US" smtClean="0"/>
              <a:t>11/07/2019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DBF14-B535-4A75-9BE4-AB7E36D1E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60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FADE-6324-490B-A2FB-9124A37E50BE}" type="datetimeFigureOut">
              <a:rPr lang="en-US" smtClean="0"/>
              <a:t>11/07/2019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DBF14-B535-4A75-9BE4-AB7E36D1E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57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FADE-6324-490B-A2FB-9124A37E50BE}" type="datetimeFigureOut">
              <a:rPr lang="en-US" smtClean="0"/>
              <a:t>11/07/2019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DBF14-B535-4A75-9BE4-AB7E36D1E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68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FADE-6324-490B-A2FB-9124A37E50BE}" type="datetimeFigureOut">
              <a:rPr lang="en-US" smtClean="0"/>
              <a:t>11/07/2019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DBF14-B535-4A75-9BE4-AB7E36D1E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49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FADE-6324-490B-A2FB-9124A37E50BE}" type="datetimeFigureOut">
              <a:rPr lang="en-US" smtClean="0"/>
              <a:t>11/07/2019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DBF14-B535-4A75-9BE4-AB7E36D1E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09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FADE-6324-490B-A2FB-9124A37E50BE}" type="datetimeFigureOut">
              <a:rPr lang="en-US" smtClean="0"/>
              <a:t>11/07/2019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DBF14-B535-4A75-9BE4-AB7E36D1E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6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1FADE-6324-490B-A2FB-9124A37E50BE}" type="datetimeFigureOut">
              <a:rPr lang="en-US" smtClean="0"/>
              <a:t>11/07/2019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DBF14-B535-4A75-9BE4-AB7E36D1E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45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Jeffrey.Bolkhovsky@uconn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9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4.xml"/><Relationship Id="rId5" Type="http://schemas.openxmlformats.org/officeDocument/2006/relationships/image" Target="../media/image15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2100" y="1859279"/>
            <a:ext cx="9144000" cy="20393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Human Factors Engineering</a:t>
            </a:r>
            <a:br>
              <a:rPr lang="en-US" dirty="0" smtClean="0"/>
            </a:br>
            <a:r>
              <a:rPr lang="en-US" dirty="0" smtClean="0"/>
              <a:t>BME 6086 / BME 4985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699260" y="3543299"/>
            <a:ext cx="9144000" cy="20393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Jeffrey Bolkhovsky, Naval Submarine Medical Research Laboratory, University of Connecticut</a:t>
            </a:r>
          </a:p>
          <a:p>
            <a:r>
              <a:rPr lang="en-US" sz="2800" dirty="0" smtClean="0">
                <a:hlinkClick r:id="rId2"/>
              </a:rPr>
              <a:t>Jeffrey.Bolkhovsky@uconn.edu</a:t>
            </a:r>
            <a:r>
              <a:rPr lang="en-US" sz="2800" dirty="0" smtClean="0"/>
              <a:t> </a:t>
            </a:r>
            <a:endParaRPr lang="en-US" sz="2800" dirty="0" smtClean="0"/>
          </a:p>
          <a:p>
            <a:r>
              <a:rPr lang="en-US" sz="2400" dirty="0" smtClean="0"/>
              <a:t>Spring 2019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50168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Fundamental Attribution Error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Self Versus Others</a:t>
            </a:r>
          </a:p>
          <a:p>
            <a:pPr lvl="1"/>
            <a:r>
              <a:rPr lang="en-US" dirty="0" smtClean="0"/>
              <a:t>We give ourselves credit based on internal capabilities</a:t>
            </a:r>
          </a:p>
          <a:p>
            <a:pPr lvl="1"/>
            <a:r>
              <a:rPr lang="en-US" dirty="0" smtClean="0"/>
              <a:t>Blame environment or others on our failures</a:t>
            </a:r>
          </a:p>
          <a:p>
            <a:pPr lvl="1"/>
            <a:r>
              <a:rPr lang="en-US" dirty="0" smtClean="0"/>
              <a:t>Attribute other’s success to their environment</a:t>
            </a:r>
          </a:p>
          <a:p>
            <a:pPr lvl="1"/>
            <a:r>
              <a:rPr lang="en-US" dirty="0" smtClean="0"/>
              <a:t>Failures to their personal deficiencies</a:t>
            </a:r>
          </a:p>
          <a:p>
            <a:r>
              <a:rPr lang="en-US" dirty="0" smtClean="0"/>
              <a:t>For bad occurrences we:</a:t>
            </a:r>
          </a:p>
          <a:p>
            <a:pPr lvl="1"/>
            <a:r>
              <a:rPr lang="en-US" dirty="0" smtClean="0"/>
              <a:t>Explain in a way that distances the situation from our circumstances</a:t>
            </a:r>
          </a:p>
          <a:p>
            <a:pPr lvl="1"/>
            <a:r>
              <a:rPr lang="en-US" dirty="0" smtClean="0"/>
              <a:t>To distance ourselves from the thought it could happen to us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544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Attribution Errors in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Designers </a:t>
            </a:r>
          </a:p>
          <a:p>
            <a:pPr lvl="1"/>
            <a:r>
              <a:rPr lang="en-US" dirty="0" smtClean="0"/>
              <a:t>attribute own needs</a:t>
            </a:r>
          </a:p>
          <a:p>
            <a:pPr lvl="1"/>
            <a:r>
              <a:rPr lang="en-US" dirty="0" smtClean="0"/>
              <a:t>Believe users are like them</a:t>
            </a:r>
          </a:p>
          <a:p>
            <a:pPr lvl="1"/>
            <a:r>
              <a:rPr lang="en-US" dirty="0" smtClean="0"/>
              <a:t>Thing users behave in same manner</a:t>
            </a:r>
          </a:p>
          <a:p>
            <a:r>
              <a:rPr lang="en-US" dirty="0" smtClean="0"/>
              <a:t>To Fix</a:t>
            </a:r>
          </a:p>
          <a:p>
            <a:pPr lvl="1"/>
            <a:r>
              <a:rPr lang="en-US" dirty="0" smtClean="0"/>
              <a:t>Differentiate needs of self from user</a:t>
            </a:r>
          </a:p>
          <a:p>
            <a:pPr lvl="1"/>
            <a:r>
              <a:rPr lang="en-US" dirty="0" smtClean="0"/>
              <a:t>Transparent systems</a:t>
            </a:r>
          </a:p>
          <a:p>
            <a:pPr lvl="1"/>
            <a:r>
              <a:rPr lang="en-US" dirty="0" smtClean="0"/>
              <a:t>Make appropriate attribution: error with device or self action?</a:t>
            </a:r>
          </a:p>
        </p:txBody>
      </p:sp>
    </p:spTree>
    <p:extLst>
      <p:ext uri="{BB962C8B-B14F-4D97-AF65-F5344CB8AC3E}">
        <p14:creationId xmlns:p14="http://schemas.microsoft.com/office/powerpoint/2010/main" val="2600443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784" y="88806"/>
            <a:ext cx="6869828" cy="669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30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445" y="0"/>
            <a:ext cx="9361624" cy="683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Cognitive Dissonance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a user holds two conflicting beliefs</a:t>
            </a:r>
          </a:p>
          <a:p>
            <a:r>
              <a:rPr lang="en-US" dirty="0" smtClean="0"/>
              <a:t>People will rationalize their choice</a:t>
            </a:r>
          </a:p>
          <a:p>
            <a:r>
              <a:rPr lang="en-US" dirty="0" smtClean="0"/>
              <a:t>Will be convinced they are in the best position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855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Majority and Minority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Behavior Changes in Groups</a:t>
            </a:r>
          </a:p>
          <a:p>
            <a:r>
              <a:rPr lang="en-US" dirty="0" smtClean="0"/>
              <a:t>Group thing: shifting to majority view</a:t>
            </a:r>
          </a:p>
          <a:p>
            <a:r>
              <a:rPr lang="en-US" dirty="0" smtClean="0"/>
              <a:t>Risky shift: group makes riskier decision than an individual</a:t>
            </a:r>
          </a:p>
          <a:p>
            <a:pPr lvl="1"/>
            <a:r>
              <a:rPr lang="en-US" dirty="0" smtClean="0"/>
              <a:t>Emotional bonds decrease anxiety and risk is perceived as shared</a:t>
            </a:r>
          </a:p>
          <a:p>
            <a:r>
              <a:rPr lang="en-US" dirty="0" smtClean="0"/>
              <a:t>Cautious shift: groups move to conservative position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893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Factors that affect Team Performance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81555"/>
            <a:ext cx="10183617" cy="514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94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795" y="82024"/>
            <a:ext cx="8675217" cy="669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76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Competency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Align team members</a:t>
            </a:r>
          </a:p>
          <a:p>
            <a:pPr lvl="1"/>
            <a:r>
              <a:rPr lang="en-US" dirty="0" smtClean="0"/>
              <a:t>Task goals</a:t>
            </a:r>
          </a:p>
          <a:p>
            <a:pPr lvl="1"/>
            <a:r>
              <a:rPr lang="en-US" dirty="0" smtClean="0"/>
              <a:t>Individuals moving towards goals</a:t>
            </a:r>
          </a:p>
          <a:p>
            <a:r>
              <a:rPr lang="en-US" dirty="0" smtClean="0"/>
              <a:t>Multidisciplinary</a:t>
            </a:r>
          </a:p>
          <a:p>
            <a:pPr lvl="1"/>
            <a:r>
              <a:rPr lang="en-US" dirty="0" smtClean="0"/>
              <a:t>Diverse skill set (if necessary)</a:t>
            </a:r>
          </a:p>
          <a:p>
            <a:pPr lvl="1"/>
            <a:r>
              <a:rPr lang="en-US" dirty="0" smtClean="0"/>
              <a:t>Covers more areas</a:t>
            </a:r>
          </a:p>
          <a:p>
            <a:pPr lvl="1"/>
            <a:r>
              <a:rPr lang="en-US" dirty="0" smtClean="0"/>
              <a:t>Align competency with tasks</a:t>
            </a:r>
          </a:p>
          <a:p>
            <a:r>
              <a:rPr lang="en-US" dirty="0" smtClean="0"/>
              <a:t>Occasionally limited by worst member</a:t>
            </a:r>
          </a:p>
          <a:p>
            <a:r>
              <a:rPr lang="en-US" dirty="0" smtClean="0"/>
              <a:t>Coordination &gt; Speed or Talent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298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communication to form a structure</a:t>
            </a:r>
          </a:p>
          <a:p>
            <a:pPr lvl="1"/>
            <a:r>
              <a:rPr lang="en-US" dirty="0" smtClean="0"/>
              <a:t>Support communication</a:t>
            </a:r>
          </a:p>
          <a:p>
            <a:pPr lvl="1"/>
            <a:r>
              <a:rPr lang="en-US" dirty="0" smtClean="0"/>
              <a:t>Support information sharing</a:t>
            </a:r>
          </a:p>
          <a:p>
            <a:r>
              <a:rPr lang="en-US" dirty="0" smtClean="0"/>
              <a:t>Ways communication can influence development</a:t>
            </a:r>
          </a:p>
          <a:p>
            <a:pPr lvl="1"/>
            <a:r>
              <a:rPr lang="en-US" dirty="0" smtClean="0"/>
              <a:t>Bringing new people up to speed</a:t>
            </a:r>
          </a:p>
          <a:p>
            <a:pPr lvl="1"/>
            <a:r>
              <a:rPr lang="en-US" dirty="0" smtClean="0"/>
              <a:t>Increase in communication overhead</a:t>
            </a:r>
          </a:p>
          <a:p>
            <a:r>
              <a:rPr lang="en-US" dirty="0" smtClean="0"/>
              <a:t>Things that can increase communication</a:t>
            </a:r>
          </a:p>
          <a:p>
            <a:pPr lvl="1"/>
            <a:r>
              <a:rPr lang="en-US" dirty="0" smtClean="0"/>
              <a:t>Higher psychological link (friends)</a:t>
            </a:r>
          </a:p>
          <a:p>
            <a:pPr lvl="1"/>
            <a:r>
              <a:rPr lang="en-US" dirty="0" smtClean="0"/>
              <a:t>Psychological similarity (attitudes, values, beliefs)</a:t>
            </a:r>
          </a:p>
          <a:p>
            <a:pPr lvl="1"/>
            <a:r>
              <a:rPr lang="en-US" dirty="0" smtClean="0"/>
              <a:t>Pursuit of common objectives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973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ABCs of Users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dirty="0" smtClean="0">
                <a:solidFill>
                  <a:srgbClr val="FFFF00"/>
                </a:solidFill>
              </a:rPr>
              <a:t>A</a:t>
            </a:r>
            <a:r>
              <a:rPr lang="en-US" sz="6600" dirty="0" smtClean="0"/>
              <a:t>nthropomorphic</a:t>
            </a:r>
          </a:p>
          <a:p>
            <a:pPr marL="0" indent="0">
              <a:buNone/>
            </a:pPr>
            <a:r>
              <a:rPr lang="en-US" sz="6600" dirty="0" smtClean="0">
                <a:solidFill>
                  <a:srgbClr val="FFFF00"/>
                </a:solidFill>
              </a:rPr>
              <a:t>B</a:t>
            </a:r>
            <a:r>
              <a:rPr lang="en-US" sz="6600" dirty="0" smtClean="0"/>
              <a:t>ehavior</a:t>
            </a:r>
          </a:p>
          <a:p>
            <a:pPr marL="0" indent="0">
              <a:buNone/>
            </a:pPr>
            <a:r>
              <a:rPr lang="en-US" sz="6600" dirty="0" smtClean="0">
                <a:solidFill>
                  <a:srgbClr val="FFFF00"/>
                </a:solidFill>
              </a:rPr>
              <a:t>C</a:t>
            </a:r>
            <a:r>
              <a:rPr lang="en-US" sz="6600" dirty="0" smtClean="0"/>
              <a:t>ognition</a:t>
            </a:r>
          </a:p>
          <a:p>
            <a:pPr marL="0" indent="0">
              <a:buNone/>
            </a:pPr>
            <a:r>
              <a:rPr lang="en-US" sz="6600" dirty="0" smtClean="0">
                <a:solidFill>
                  <a:srgbClr val="FFFF00"/>
                </a:solidFill>
              </a:rPr>
              <a:t>S</a:t>
            </a:r>
            <a:r>
              <a:rPr lang="en-US" sz="6600" dirty="0" smtClean="0"/>
              <a:t>ocial</a:t>
            </a:r>
          </a:p>
        </p:txBody>
      </p:sp>
      <p:sp>
        <p:nvSpPr>
          <p:cNvPr id="4" name="Oval 3"/>
          <p:cNvSpPr/>
          <p:nvPr/>
        </p:nvSpPr>
        <p:spPr>
          <a:xfrm>
            <a:off x="290253" y="4851026"/>
            <a:ext cx="4356847" cy="119871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71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Distance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8032" y="1393184"/>
            <a:ext cx="11015936" cy="515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26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Distance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Encompasses both geographical and temporal distance</a:t>
            </a:r>
          </a:p>
          <a:p>
            <a:r>
              <a:rPr lang="en-US" dirty="0" smtClean="0"/>
              <a:t>Larger distance needs more coordination and planning.</a:t>
            </a:r>
          </a:p>
          <a:p>
            <a:r>
              <a:rPr lang="en-US" dirty="0" smtClean="0"/>
              <a:t>Large Spatial Distance can:</a:t>
            </a:r>
          </a:p>
          <a:p>
            <a:pPr lvl="1"/>
            <a:r>
              <a:rPr lang="en-US" dirty="0" smtClean="0"/>
              <a:t>Distort sense of accountability</a:t>
            </a:r>
          </a:p>
          <a:p>
            <a:pPr lvl="1"/>
            <a:r>
              <a:rPr lang="en-US" dirty="0" smtClean="0"/>
              <a:t>Decrease attachment to goals</a:t>
            </a:r>
          </a:p>
          <a:p>
            <a:pPr lvl="1"/>
            <a:r>
              <a:rPr lang="en-US" dirty="0" smtClean="0"/>
              <a:t>Decrease participation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521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Mutual Support and Surveillance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9881"/>
            <a:ext cx="10515600" cy="489664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Relationships between team members impact performance</a:t>
            </a:r>
          </a:p>
          <a:p>
            <a:r>
              <a:rPr lang="en-US" dirty="0" smtClean="0"/>
              <a:t>Two types: peer to peer and subordinate-superior</a:t>
            </a:r>
          </a:p>
          <a:p>
            <a:r>
              <a:rPr lang="en-US" dirty="0" smtClean="0"/>
              <a:t>Change in relationships affect outcomes</a:t>
            </a:r>
          </a:p>
          <a:p>
            <a:r>
              <a:rPr lang="en-US" dirty="0" smtClean="0"/>
              <a:t>Good Team/Group Relationships Bring</a:t>
            </a:r>
          </a:p>
          <a:p>
            <a:pPr lvl="1"/>
            <a:r>
              <a:rPr lang="en-US" dirty="0" smtClean="0"/>
              <a:t>Sense of identity (part of a group)</a:t>
            </a:r>
          </a:p>
          <a:p>
            <a:pPr lvl="1"/>
            <a:r>
              <a:rPr lang="en-US" dirty="0" smtClean="0"/>
              <a:t>Guidelines for ambiguous/chaotic situations</a:t>
            </a:r>
          </a:p>
          <a:p>
            <a:pPr lvl="1"/>
            <a:r>
              <a:rPr lang="en-US" dirty="0" smtClean="0"/>
              <a:t>Predict actions of others</a:t>
            </a:r>
          </a:p>
          <a:p>
            <a:pPr lvl="1"/>
            <a:r>
              <a:rPr lang="en-US" dirty="0" smtClean="0"/>
              <a:t>Moderate stress (buffering members from events)</a:t>
            </a:r>
          </a:p>
          <a:p>
            <a:pPr lvl="1"/>
            <a:r>
              <a:rPr lang="en-US" dirty="0" smtClean="0"/>
              <a:t>Regulate behavior</a:t>
            </a:r>
          </a:p>
          <a:p>
            <a:pPr lvl="1"/>
            <a:r>
              <a:rPr lang="en-US" dirty="0" smtClean="0"/>
              <a:t>Tasks are more likely seen as challenging rather than threatening</a:t>
            </a:r>
          </a:p>
          <a:p>
            <a:pPr lvl="1"/>
            <a:r>
              <a:rPr lang="en-US" dirty="0" smtClean="0"/>
              <a:t>Rapid response for approval OR disapproval</a:t>
            </a:r>
          </a:p>
          <a:p>
            <a:pPr lvl="1"/>
            <a:r>
              <a:rPr lang="en-US" dirty="0" smtClean="0"/>
              <a:t>Constant comparative surveillance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004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lgr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5838" y="34796"/>
            <a:ext cx="10272713" cy="682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37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Attractiveness and Authority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Obedience of authority depends on multiple factors:</a:t>
            </a:r>
          </a:p>
          <a:p>
            <a:pPr lvl="1"/>
            <a:r>
              <a:rPr lang="en-US" dirty="0" smtClean="0"/>
              <a:t>Cause</a:t>
            </a:r>
          </a:p>
          <a:p>
            <a:pPr lvl="1"/>
            <a:r>
              <a:rPr lang="en-US" dirty="0" smtClean="0"/>
              <a:t>Benefit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Legitimate goals</a:t>
            </a:r>
          </a:p>
          <a:p>
            <a:r>
              <a:rPr lang="en-US" dirty="0" smtClean="0"/>
              <a:t>More legitimate goals lead to greater participation</a:t>
            </a:r>
          </a:p>
          <a:p>
            <a:r>
              <a:rPr lang="en-US" dirty="0" smtClean="0"/>
              <a:t>Illegitimate goals lead to a degradation of authority</a:t>
            </a:r>
          </a:p>
          <a:p>
            <a:r>
              <a:rPr lang="en-US" dirty="0" smtClean="0"/>
              <a:t>Can be improved by:</a:t>
            </a:r>
          </a:p>
          <a:p>
            <a:pPr lvl="1"/>
            <a:r>
              <a:rPr lang="en-US" dirty="0" smtClean="0"/>
              <a:t>Making clear goals</a:t>
            </a:r>
          </a:p>
          <a:p>
            <a:pPr lvl="1"/>
            <a:r>
              <a:rPr lang="en-US" dirty="0" smtClean="0"/>
              <a:t>Make payoff direct and immediate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095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for Bolstering Teams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Make communities smaller (reduce network size)</a:t>
            </a:r>
          </a:p>
          <a:p>
            <a:r>
              <a:rPr lang="en-US" dirty="0" smtClean="0"/>
              <a:t>For widespread product create local regions</a:t>
            </a:r>
          </a:p>
          <a:p>
            <a:r>
              <a:rPr lang="en-US" dirty="0" smtClean="0"/>
              <a:t>Choose appropriate social interactions (e.g., title versus no title)</a:t>
            </a:r>
          </a:p>
          <a:p>
            <a:r>
              <a:rPr lang="en-US" dirty="0" smtClean="0"/>
              <a:t>Increase goal attractiveness where possible</a:t>
            </a:r>
          </a:p>
          <a:p>
            <a:r>
              <a:rPr lang="en-US" dirty="0" smtClean="0"/>
              <a:t>Support communication</a:t>
            </a:r>
          </a:p>
          <a:p>
            <a:r>
              <a:rPr lang="en-US" dirty="0" smtClean="0"/>
              <a:t>Include idea building (e.g., providing ways to brainstorm)</a:t>
            </a:r>
          </a:p>
          <a:p>
            <a:r>
              <a:rPr lang="en-US" dirty="0" smtClean="0"/>
              <a:t>Remove social costs (e.g., anonymize data feedback)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993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Bigger Picture Team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Spend time and effort to understand the social structure</a:t>
            </a:r>
          </a:p>
          <a:p>
            <a:r>
              <a:rPr lang="en-US" dirty="0" smtClean="0"/>
              <a:t>If users have to spend time figuring out how to communicate correctly or use new technologies then it takes away from work</a:t>
            </a:r>
          </a:p>
          <a:p>
            <a:r>
              <a:rPr lang="en-US" dirty="0" smtClean="0"/>
              <a:t>Minimize diffusion of social responsibility (e.g., delegate tasks when appropriate)</a:t>
            </a:r>
          </a:p>
          <a:p>
            <a:r>
              <a:rPr lang="en-US" dirty="0" smtClean="0"/>
              <a:t>Understand motivations and supplement if possible</a:t>
            </a:r>
          </a:p>
          <a:p>
            <a:pPr lvl="1"/>
            <a:r>
              <a:rPr lang="en-US" dirty="0" smtClean="0"/>
              <a:t>Do users have to use it your product? Reduce overhead.</a:t>
            </a:r>
          </a:p>
          <a:p>
            <a:pPr lvl="1"/>
            <a:r>
              <a:rPr lang="en-US" dirty="0" smtClean="0"/>
              <a:t>Do users have to use it? Communicate value.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708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145"/>
            <a:ext cx="5940966" cy="5790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966" y="1123110"/>
            <a:ext cx="6233954" cy="455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41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Social Models can be Tracked</a:t>
            </a:r>
          </a:p>
          <a:p>
            <a:pPr lvl="1"/>
            <a:r>
              <a:rPr lang="en-US" dirty="0" smtClean="0"/>
              <a:t>To various levels of abstraction</a:t>
            </a:r>
          </a:p>
          <a:p>
            <a:pPr lvl="1"/>
            <a:r>
              <a:rPr lang="en-US" dirty="0" smtClean="0"/>
              <a:t>Through different types of data</a:t>
            </a:r>
          </a:p>
          <a:p>
            <a:pPr lvl="2"/>
            <a:r>
              <a:rPr lang="en-US" dirty="0" smtClean="0"/>
              <a:t>Monetary transaction</a:t>
            </a:r>
          </a:p>
          <a:p>
            <a:pPr lvl="2"/>
            <a:r>
              <a:rPr lang="en-US" dirty="0" smtClean="0"/>
              <a:t>E-mail</a:t>
            </a:r>
          </a:p>
          <a:p>
            <a:pPr lvl="2"/>
            <a:r>
              <a:rPr lang="en-US" dirty="0" smtClean="0"/>
              <a:t>Searching</a:t>
            </a:r>
            <a:endParaRPr lang="en-US" dirty="0"/>
          </a:p>
          <a:p>
            <a:pPr lvl="2"/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Social Models go everywhere from the individual to the world as a whole and everywhere in between.</a:t>
            </a:r>
          </a:p>
        </p:txBody>
      </p:sp>
    </p:spTree>
    <p:extLst>
      <p:ext uri="{BB962C8B-B14F-4D97-AF65-F5344CB8AC3E}">
        <p14:creationId xmlns:p14="http://schemas.microsoft.com/office/powerpoint/2010/main" val="2704987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Informal, Pairwise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Examines results and regularities in social behaviors</a:t>
            </a:r>
          </a:p>
          <a:p>
            <a:r>
              <a:rPr lang="en-US" dirty="0" smtClean="0"/>
              <a:t>Focuses in examining interactions between pairs</a:t>
            </a:r>
          </a:p>
          <a:p>
            <a:r>
              <a:rPr lang="en-US" dirty="0" smtClean="0"/>
              <a:t>Uses conversation analysis</a:t>
            </a:r>
          </a:p>
          <a:p>
            <a:r>
              <a:rPr lang="en-US" dirty="0" smtClean="0"/>
              <a:t>Incorporate things like:</a:t>
            </a:r>
          </a:p>
          <a:p>
            <a:pPr lvl="1"/>
            <a:r>
              <a:rPr lang="en-US" dirty="0" smtClean="0"/>
              <a:t>Rare for people to talk in full sentences</a:t>
            </a:r>
          </a:p>
          <a:p>
            <a:pPr lvl="1"/>
            <a:r>
              <a:rPr lang="en-US" dirty="0" smtClean="0"/>
              <a:t>People will not always politely wait for others to finish</a:t>
            </a:r>
          </a:p>
          <a:p>
            <a:r>
              <a:rPr lang="en-US" dirty="0" smtClean="0"/>
              <a:t>Provides insights</a:t>
            </a:r>
          </a:p>
          <a:p>
            <a:pPr lvl="1"/>
            <a:r>
              <a:rPr lang="en-US" dirty="0" smtClean="0"/>
              <a:t>How much information do people take before acting</a:t>
            </a:r>
          </a:p>
          <a:p>
            <a:pPr lvl="1"/>
            <a:r>
              <a:rPr lang="en-US" dirty="0" smtClean="0"/>
              <a:t>How much information does a person tend to provide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92345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Cognition and Teamwork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work is carried out in a social construct</a:t>
            </a:r>
          </a:p>
          <a:p>
            <a:r>
              <a:rPr lang="en-US" dirty="0" smtClean="0"/>
              <a:t>Most places are socio-technical systems</a:t>
            </a:r>
          </a:p>
          <a:p>
            <a:pPr lvl="1"/>
            <a:r>
              <a:rPr lang="en-US" dirty="0" smtClean="0"/>
              <a:t>Interdependency between social and technical</a:t>
            </a:r>
          </a:p>
          <a:p>
            <a:r>
              <a:rPr lang="en-US" dirty="0" smtClean="0"/>
              <a:t>Potential Groups Working Include:</a:t>
            </a:r>
          </a:p>
          <a:p>
            <a:pPr lvl="1"/>
            <a:r>
              <a:rPr lang="en-US" dirty="0" smtClean="0"/>
              <a:t>Individuals</a:t>
            </a:r>
          </a:p>
          <a:p>
            <a:pPr lvl="1"/>
            <a:r>
              <a:rPr lang="en-US" dirty="0" smtClean="0"/>
              <a:t>Dyads (two people)</a:t>
            </a:r>
          </a:p>
          <a:p>
            <a:pPr lvl="1"/>
            <a:r>
              <a:rPr lang="en-US" dirty="0" smtClean="0"/>
              <a:t>Groups</a:t>
            </a:r>
          </a:p>
          <a:p>
            <a:pPr lvl="1"/>
            <a:r>
              <a:rPr lang="en-US" dirty="0" smtClean="0"/>
              <a:t>Teams</a:t>
            </a:r>
          </a:p>
          <a:p>
            <a:pPr lvl="1"/>
            <a:r>
              <a:rPr lang="en-US" dirty="0" smtClean="0"/>
              <a:t>Communities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385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Exchange cost and Benefit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Interactions come with a cost/benefit/both</a:t>
            </a:r>
          </a:p>
          <a:p>
            <a:r>
              <a:rPr lang="en-US" dirty="0" smtClean="0"/>
              <a:t>Payoffs can be Financial/Social</a:t>
            </a:r>
          </a:p>
          <a:p>
            <a:r>
              <a:rPr lang="en-US" dirty="0" smtClean="0"/>
              <a:t>Problems arise when people pursue individual goals</a:t>
            </a:r>
          </a:p>
          <a:p>
            <a:r>
              <a:rPr lang="en-US" dirty="0" smtClean="0"/>
              <a:t>Keep costs as low as possible (not necessarily minimum)</a:t>
            </a:r>
          </a:p>
          <a:p>
            <a:r>
              <a:rPr lang="en-US" dirty="0" smtClean="0"/>
              <a:t>Keep benefits as high as possible (not necessarily max)</a:t>
            </a:r>
          </a:p>
          <a:p>
            <a:r>
              <a:rPr lang="en-US" dirty="0" smtClean="0"/>
              <a:t>Benefit &gt; Costs</a:t>
            </a:r>
          </a:p>
          <a:p>
            <a:r>
              <a:rPr lang="en-US" dirty="0" smtClean="0"/>
              <a:t>Payoff Matrix can be Helpful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792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Prisoner Dilemma (PD)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the Prisoner’s Dilemma, two prisoners have been caught doing </a:t>
            </a:r>
            <a:r>
              <a:rPr lang="en-US" dirty="0" smtClean="0"/>
              <a:t>something illegal</a:t>
            </a:r>
            <a:r>
              <a:rPr lang="en-US" dirty="0"/>
              <a:t>, and can either plead not guilty or plead guilty giving state’s </a:t>
            </a:r>
            <a:r>
              <a:rPr lang="en-US" dirty="0" smtClean="0"/>
              <a:t>evidence </a:t>
            </a:r>
            <a:r>
              <a:rPr lang="en-US" dirty="0"/>
              <a:t>against the other. These two decisions or strategies are usually called </a:t>
            </a:r>
            <a:r>
              <a:rPr lang="en-US" dirty="0" smtClean="0"/>
              <a:t>cooperate (with </a:t>
            </a:r>
            <a:r>
              <a:rPr lang="en-US" dirty="0"/>
              <a:t>the other prisoner) or defect (on the other prisoner). The payoff if the </a:t>
            </a:r>
            <a:r>
              <a:rPr lang="en-US" dirty="0" smtClean="0"/>
              <a:t>two prisoners </a:t>
            </a:r>
            <a:r>
              <a:rPr lang="en-US" dirty="0"/>
              <a:t>cooperate with each other and plead not-guilty is that they both go </a:t>
            </a:r>
            <a:r>
              <a:rPr lang="en-US" dirty="0" smtClean="0"/>
              <a:t>to prison </a:t>
            </a:r>
            <a:r>
              <a:rPr lang="en-US" dirty="0"/>
              <a:t>for 1 year. If one prisoner defects and testifies against the other, they </a:t>
            </a:r>
            <a:r>
              <a:rPr lang="en-US" dirty="0" smtClean="0"/>
              <a:t>walk free </a:t>
            </a:r>
            <a:r>
              <a:rPr lang="en-US" dirty="0"/>
              <a:t>but the other prisoner serves 10 years. If both prisoners defect, they share </a:t>
            </a:r>
            <a:r>
              <a:rPr lang="en-US" dirty="0" smtClean="0"/>
              <a:t>the full </a:t>
            </a:r>
            <a:r>
              <a:rPr lang="en-US" dirty="0"/>
              <a:t>blame and get 8 years each.</a:t>
            </a:r>
          </a:p>
        </p:txBody>
      </p:sp>
    </p:spTree>
    <p:extLst>
      <p:ext uri="{BB962C8B-B14F-4D97-AF65-F5344CB8AC3E}">
        <p14:creationId xmlns:p14="http://schemas.microsoft.com/office/powerpoint/2010/main" val="28640445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Prisoner Dilemma Payoff Matrix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07" y="1860772"/>
            <a:ext cx="11803874" cy="380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027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Iterations of the PD, Building a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Axelrod iterated the PD multiple times</a:t>
            </a:r>
          </a:p>
          <a:p>
            <a:r>
              <a:rPr lang="en-US" dirty="0" smtClean="0"/>
              <a:t>If you defect early your colleague may stop trusting you</a:t>
            </a:r>
          </a:p>
          <a:p>
            <a:r>
              <a:rPr lang="en-US" dirty="0" smtClean="0"/>
              <a:t>If you cooperate longer, opponents may not defect</a:t>
            </a:r>
          </a:p>
          <a:p>
            <a:r>
              <a:rPr lang="en-US" dirty="0" smtClean="0"/>
              <a:t>Promise of cooperation can lead to better behavior</a:t>
            </a:r>
          </a:p>
          <a:p>
            <a:r>
              <a:rPr lang="en-US" dirty="0" smtClean="0"/>
              <a:t>It takes time for people to learn to work together</a:t>
            </a:r>
          </a:p>
          <a:p>
            <a:r>
              <a:rPr lang="en-US" dirty="0" smtClean="0"/>
              <a:t>Strategies evolve over time (and ideally to more cooperation)</a:t>
            </a:r>
          </a:p>
        </p:txBody>
      </p:sp>
    </p:spTree>
    <p:extLst>
      <p:ext uri="{BB962C8B-B14F-4D97-AF65-F5344CB8AC3E}">
        <p14:creationId xmlns:p14="http://schemas.microsoft.com/office/powerpoint/2010/main" val="38176389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765" y="0"/>
            <a:ext cx="10859685" cy="687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813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Trackers how actors in a group are associated.</a:t>
            </a:r>
          </a:p>
          <a:p>
            <a:r>
              <a:rPr lang="en-US" dirty="0" smtClean="0"/>
              <a:t>Find leaders or nodes with lots of connection</a:t>
            </a:r>
          </a:p>
          <a:p>
            <a:r>
              <a:rPr lang="en-US" dirty="0" smtClean="0"/>
              <a:t>Shows degrees of difference</a:t>
            </a:r>
          </a:p>
          <a:p>
            <a:r>
              <a:rPr lang="en-US" dirty="0" smtClean="0"/>
              <a:t>Helps understand Dunbar number, maximum number of connections</a:t>
            </a:r>
          </a:p>
          <a:p>
            <a:r>
              <a:rPr lang="en-US" dirty="0" smtClean="0"/>
              <a:t>Helps identify holes, where 2+ cooperating groups are not linked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900" y="1631576"/>
            <a:ext cx="5233987" cy="474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84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80915"/>
          </a:xfrm>
        </p:spPr>
        <p:txBody>
          <a:bodyPr>
            <a:normAutofit/>
          </a:bodyPr>
          <a:lstStyle/>
          <a:p>
            <a:r>
              <a:rPr lang="en-US" dirty="0" smtClean="0"/>
              <a:t>Higher social level than groups</a:t>
            </a:r>
          </a:p>
          <a:p>
            <a:r>
              <a:rPr lang="en-US" dirty="0" smtClean="0"/>
              <a:t>Influence on technology and user interactions (organizational systems)</a:t>
            </a:r>
          </a:p>
          <a:p>
            <a:r>
              <a:rPr lang="en-US" dirty="0" smtClean="0"/>
              <a:t>Network structures can be expanded to cover organizations</a:t>
            </a:r>
          </a:p>
          <a:p>
            <a:r>
              <a:rPr lang="en-US" dirty="0" smtClean="0"/>
              <a:t>Made for large numbers</a:t>
            </a:r>
          </a:p>
          <a:p>
            <a:r>
              <a:rPr lang="en-US" dirty="0" smtClean="0"/>
              <a:t>Frequently use computer support to streamline and standardize</a:t>
            </a:r>
          </a:p>
          <a:p>
            <a:r>
              <a:rPr lang="en-US" dirty="0" smtClean="0"/>
              <a:t>Make standard procedures</a:t>
            </a:r>
          </a:p>
          <a:p>
            <a:pPr lvl="1"/>
            <a:r>
              <a:rPr lang="en-US" dirty="0" smtClean="0"/>
              <a:t>Can be bad if the reality is different than planned process</a:t>
            </a:r>
          </a:p>
          <a:p>
            <a:pPr lvl="1"/>
            <a:r>
              <a:rPr lang="en-US" dirty="0" smtClean="0"/>
              <a:t>People reluctant to tell management process is wrong</a:t>
            </a:r>
          </a:p>
          <a:p>
            <a:pPr lvl="1"/>
            <a:r>
              <a:rPr lang="en-US" dirty="0" smtClean="0"/>
              <a:t>People use shortcuts that they don’t want fixed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235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 systems tend to have a culture</a:t>
            </a:r>
          </a:p>
          <a:p>
            <a:r>
              <a:rPr lang="en-US" dirty="0" smtClean="0"/>
              <a:t>Without preparation products or policies may:</a:t>
            </a:r>
          </a:p>
          <a:p>
            <a:pPr lvl="1"/>
            <a:r>
              <a:rPr lang="en-US" dirty="0" smtClean="0"/>
              <a:t>Make assumptions that lead to misunderstandings</a:t>
            </a:r>
          </a:p>
          <a:p>
            <a:pPr lvl="1"/>
            <a:r>
              <a:rPr lang="en-US" dirty="0" smtClean="0"/>
              <a:t>Lead to unusable products</a:t>
            </a:r>
          </a:p>
          <a:p>
            <a:pPr lvl="1"/>
            <a:r>
              <a:rPr lang="en-US" dirty="0" smtClean="0"/>
              <a:t>Lead to unsafe systems (e.g., users don’t understand how to use)</a:t>
            </a:r>
          </a:p>
          <a:p>
            <a:r>
              <a:rPr lang="en-US" dirty="0" smtClean="0"/>
              <a:t>Ways to mitigate</a:t>
            </a:r>
          </a:p>
          <a:p>
            <a:pPr lvl="1"/>
            <a:r>
              <a:rPr lang="en-US" dirty="0" smtClean="0"/>
              <a:t>Visit/work with culture</a:t>
            </a:r>
          </a:p>
          <a:p>
            <a:pPr lvl="1"/>
            <a:r>
              <a:rPr lang="en-US" dirty="0" smtClean="0"/>
              <a:t>Include members of the culture</a:t>
            </a:r>
          </a:p>
          <a:p>
            <a:pPr lvl="1"/>
            <a:r>
              <a:rPr lang="en-US" dirty="0" smtClean="0"/>
              <a:t>Pilot test and get feedback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096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Ethynography</a:t>
            </a:r>
            <a:endParaRPr lang="en-US" dirty="0" smtClean="0"/>
          </a:p>
          <a:p>
            <a:pPr lvl="1"/>
            <a:r>
              <a:rPr lang="en-US" dirty="0" smtClean="0"/>
              <a:t>Read about culture</a:t>
            </a:r>
          </a:p>
          <a:p>
            <a:pPr lvl="1"/>
            <a:r>
              <a:rPr lang="en-US" dirty="0" smtClean="0"/>
              <a:t>Observe Culture</a:t>
            </a:r>
          </a:p>
          <a:p>
            <a:pPr lvl="1"/>
            <a:r>
              <a:rPr lang="en-US" dirty="0" smtClean="0"/>
              <a:t>Participate in work</a:t>
            </a:r>
          </a:p>
          <a:p>
            <a:r>
              <a:rPr lang="en-US" dirty="0" smtClean="0"/>
              <a:t>Communities of Practice</a:t>
            </a:r>
          </a:p>
          <a:p>
            <a:pPr lvl="1"/>
            <a:r>
              <a:rPr lang="en-US" dirty="0" smtClean="0"/>
              <a:t>Examine/consider community (even outside of work)</a:t>
            </a:r>
          </a:p>
          <a:p>
            <a:pPr lvl="1"/>
            <a:r>
              <a:rPr lang="en-US" dirty="0" smtClean="0"/>
              <a:t>View community interacts</a:t>
            </a:r>
          </a:p>
          <a:p>
            <a:pPr lvl="1"/>
            <a:r>
              <a:rPr lang="en-US" dirty="0" smtClean="0"/>
              <a:t>Encourage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700655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37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Static Models</a:t>
            </a:r>
          </a:p>
          <a:p>
            <a:pPr lvl="1"/>
            <a:r>
              <a:rPr lang="en-US" dirty="0"/>
              <a:t>Similar to networks</a:t>
            </a:r>
          </a:p>
          <a:p>
            <a:pPr lvl="1"/>
            <a:r>
              <a:rPr lang="en-US" dirty="0"/>
              <a:t>View connectivity between </a:t>
            </a:r>
            <a:r>
              <a:rPr lang="en-US" dirty="0" smtClean="0"/>
              <a:t>groups</a:t>
            </a:r>
          </a:p>
          <a:p>
            <a:pPr lvl="1"/>
            <a:r>
              <a:rPr lang="en-US" dirty="0" smtClean="0"/>
              <a:t>See how a far away nodes are</a:t>
            </a:r>
          </a:p>
          <a:p>
            <a:r>
              <a:rPr lang="en-US" dirty="0" smtClean="0"/>
              <a:t>Dynamic Models</a:t>
            </a:r>
          </a:p>
          <a:p>
            <a:pPr lvl="1"/>
            <a:r>
              <a:rPr lang="en-US" dirty="0" smtClean="0"/>
              <a:t>Look at how connections are formed and changed</a:t>
            </a:r>
          </a:p>
          <a:p>
            <a:pPr lvl="1"/>
            <a:r>
              <a:rPr lang="en-US" dirty="0" smtClean="0"/>
              <a:t>Examine formation and changes in group structure</a:t>
            </a:r>
          </a:p>
          <a:p>
            <a:pPr lvl="2"/>
            <a:r>
              <a:rPr lang="en-US" dirty="0" smtClean="0"/>
              <a:t>Orientation</a:t>
            </a:r>
          </a:p>
          <a:p>
            <a:pPr lvl="2"/>
            <a:r>
              <a:rPr lang="en-US" dirty="0" smtClean="0"/>
              <a:t>Testing</a:t>
            </a:r>
          </a:p>
          <a:p>
            <a:pPr lvl="2"/>
            <a:r>
              <a:rPr lang="en-US" dirty="0" smtClean="0"/>
              <a:t>Dependence</a:t>
            </a:r>
          </a:p>
          <a:p>
            <a:pPr lvl="2"/>
            <a:r>
              <a:rPr lang="en-US" dirty="0" smtClean="0"/>
              <a:t>Conflict</a:t>
            </a:r>
          </a:p>
          <a:p>
            <a:pPr lvl="2"/>
            <a:r>
              <a:rPr lang="en-US" dirty="0" smtClean="0"/>
              <a:t>Group cohesion</a:t>
            </a:r>
          </a:p>
          <a:p>
            <a:pPr lvl="1"/>
            <a:r>
              <a:rPr lang="en-US" dirty="0" smtClean="0"/>
              <a:t>Helps understand how groups transition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919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Team (Recap)?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Two or more individuals to carry out </a:t>
            </a:r>
            <a:r>
              <a:rPr lang="en-US" dirty="0" smtClean="0"/>
              <a:t>work.</a:t>
            </a:r>
          </a:p>
          <a:p>
            <a:r>
              <a:rPr lang="en-US" dirty="0" smtClean="0"/>
              <a:t>Depends </a:t>
            </a:r>
            <a:r>
              <a:rPr lang="en-US" dirty="0"/>
              <a:t>where you draw the </a:t>
            </a:r>
            <a:r>
              <a:rPr lang="en-US" dirty="0" smtClean="0"/>
              <a:t>boundaries</a:t>
            </a:r>
          </a:p>
          <a:p>
            <a:r>
              <a:rPr lang="en-US" dirty="0" smtClean="0"/>
              <a:t>Example: Aviation</a:t>
            </a:r>
          </a:p>
          <a:p>
            <a:pPr lvl="1"/>
            <a:r>
              <a:rPr lang="en-US" dirty="0" smtClean="0"/>
              <a:t>Cockpit</a:t>
            </a:r>
          </a:p>
          <a:p>
            <a:pPr lvl="1"/>
            <a:r>
              <a:rPr lang="en-US" dirty="0" smtClean="0"/>
              <a:t>Crew</a:t>
            </a:r>
          </a:p>
          <a:p>
            <a:pPr lvl="1"/>
            <a:r>
              <a:rPr lang="en-US" dirty="0" smtClean="0"/>
              <a:t>Airplane</a:t>
            </a:r>
          </a:p>
          <a:p>
            <a:pPr lvl="1"/>
            <a:r>
              <a:rPr lang="en-US" dirty="0" err="1" smtClean="0"/>
              <a:t>Tarmak</a:t>
            </a:r>
            <a:r>
              <a:rPr lang="en-US" dirty="0" smtClean="0"/>
              <a:t> (Ground Crew)</a:t>
            </a:r>
          </a:p>
          <a:p>
            <a:pPr lvl="1"/>
            <a:r>
              <a:rPr lang="en-US" dirty="0" smtClean="0"/>
              <a:t>Airport</a:t>
            </a:r>
          </a:p>
          <a:p>
            <a:r>
              <a:rPr lang="en-US" dirty="0" smtClean="0"/>
              <a:t>Distributed in space and time</a:t>
            </a:r>
          </a:p>
          <a:p>
            <a:r>
              <a:rPr lang="en-US" dirty="0" smtClean="0"/>
              <a:t>Change dynamically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3206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 Systems 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Treats purposeful action as a system</a:t>
            </a:r>
          </a:p>
          <a:p>
            <a:r>
              <a:rPr lang="en-US" dirty="0" smtClean="0"/>
              <a:t>Look at linked activities</a:t>
            </a:r>
          </a:p>
          <a:p>
            <a:r>
              <a:rPr lang="en-US" dirty="0" smtClean="0"/>
              <a:t>Helps develop an understanding of the problem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430" y="3589099"/>
            <a:ext cx="7777140" cy="258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19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Rich Pictures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Look at work as a social activity</a:t>
            </a:r>
          </a:p>
          <a:p>
            <a:r>
              <a:rPr lang="en-US" dirty="0" smtClean="0"/>
              <a:t>Focus more on communication</a:t>
            </a:r>
          </a:p>
          <a:p>
            <a:r>
              <a:rPr lang="en-US" dirty="0" smtClean="0"/>
              <a:t>Can take a lot of time and effort</a:t>
            </a:r>
          </a:p>
          <a:p>
            <a:r>
              <a:rPr lang="en-US" dirty="0" smtClean="0"/>
              <a:t>“Light” versions to examine</a:t>
            </a:r>
            <a:br>
              <a:rPr lang="en-US" dirty="0" smtClean="0"/>
            </a:br>
            <a:r>
              <a:rPr lang="en-US" dirty="0" smtClean="0"/>
              <a:t>more specific parts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260" y="1414145"/>
            <a:ext cx="4902480" cy="490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46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Computational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Analytical models start to include logic and equations</a:t>
            </a:r>
          </a:p>
          <a:p>
            <a:r>
              <a:rPr lang="en-US" dirty="0" smtClean="0"/>
              <a:t>Equations for:</a:t>
            </a:r>
          </a:p>
          <a:p>
            <a:pPr lvl="1"/>
            <a:r>
              <a:rPr lang="en-US" dirty="0" smtClean="0"/>
              <a:t>How often people meet</a:t>
            </a:r>
          </a:p>
          <a:p>
            <a:pPr lvl="1"/>
            <a:r>
              <a:rPr lang="en-US" dirty="0" smtClean="0"/>
              <a:t>How often they communicate</a:t>
            </a:r>
          </a:p>
          <a:p>
            <a:pPr lvl="1"/>
            <a:endParaRPr lang="en-US" dirty="0"/>
          </a:p>
          <a:p>
            <a:r>
              <a:rPr lang="en-US" dirty="0" smtClean="0"/>
              <a:t>Example: Influenza outbreak</a:t>
            </a:r>
          </a:p>
          <a:p>
            <a:pPr lvl="1"/>
            <a:r>
              <a:rPr lang="en-US" dirty="0" smtClean="0"/>
              <a:t>How often people interact</a:t>
            </a:r>
          </a:p>
          <a:p>
            <a:pPr lvl="1"/>
            <a:r>
              <a:rPr lang="en-US" dirty="0" smtClean="0"/>
              <a:t>Chance of transmission</a:t>
            </a:r>
          </a:p>
          <a:p>
            <a:pPr lvl="1"/>
            <a:r>
              <a:rPr lang="en-US" dirty="0" smtClean="0"/>
              <a:t>Impact of medical intervention</a:t>
            </a:r>
          </a:p>
          <a:p>
            <a:r>
              <a:rPr lang="en-US" dirty="0" smtClean="0"/>
              <a:t>Not a complete model</a:t>
            </a:r>
          </a:p>
          <a:p>
            <a:r>
              <a:rPr lang="en-US" dirty="0" smtClean="0"/>
              <a:t>Useful for framing discussion</a:t>
            </a:r>
          </a:p>
          <a:p>
            <a:r>
              <a:rPr lang="en-US" dirty="0" smtClean="0"/>
              <a:t>Help find value in decisions such as closing schools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619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ndemic Influenza Modeling and Visualization (PanViz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8443" y="0"/>
            <a:ext cx="9205277" cy="688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23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</a:t>
            </a:r>
            <a:r>
              <a:rPr lang="en-US" dirty="0" err="1" smtClean="0"/>
              <a:t>Aways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Technology and social systems are interdependent</a:t>
            </a:r>
          </a:p>
          <a:p>
            <a:r>
              <a:rPr lang="en-US" dirty="0" smtClean="0"/>
              <a:t>Ignoring social system, more likely to adversely affect it</a:t>
            </a:r>
          </a:p>
          <a:p>
            <a:r>
              <a:rPr lang="en-US" dirty="0" smtClean="0"/>
              <a:t>Consider peoples interactions and choose appropriate social distance</a:t>
            </a:r>
          </a:p>
          <a:p>
            <a:r>
              <a:rPr lang="en-US" dirty="0" smtClean="0"/>
              <a:t>Create local regions to facilitate interaction</a:t>
            </a:r>
          </a:p>
          <a:p>
            <a:r>
              <a:rPr lang="en-US" dirty="0" smtClean="0"/>
              <a:t>People driven by goals, cost, and payoffs</a:t>
            </a:r>
          </a:p>
          <a:p>
            <a:r>
              <a:rPr lang="en-US" dirty="0" smtClean="0"/>
              <a:t>How will people share information</a:t>
            </a:r>
          </a:p>
          <a:p>
            <a:r>
              <a:rPr lang="en-US" dirty="0" smtClean="0"/>
              <a:t>What impact does and authority figure have?</a:t>
            </a:r>
          </a:p>
          <a:p>
            <a:r>
              <a:rPr lang="en-US" dirty="0" smtClean="0"/>
              <a:t>The makeup of teams is likely to change</a:t>
            </a:r>
          </a:p>
          <a:p>
            <a:r>
              <a:rPr lang="en-US" dirty="0" smtClean="0"/>
              <a:t>Consider what is motivating people</a:t>
            </a:r>
          </a:p>
          <a:p>
            <a:r>
              <a:rPr lang="en-US" dirty="0" smtClean="0"/>
              <a:t>Be aware of issues such as diffusion of responsibility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Social Factors are Complex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56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Effects of Decision Making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factors influence team dynamics?</a:t>
            </a:r>
          </a:p>
          <a:p>
            <a:r>
              <a:rPr lang="en-US" dirty="0" smtClean="0"/>
              <a:t>What factors influence and affect team performance?</a:t>
            </a:r>
          </a:p>
          <a:p>
            <a:r>
              <a:rPr lang="en-US" dirty="0" smtClean="0"/>
              <a:t>What social factors influence teams and communities?</a:t>
            </a:r>
          </a:p>
          <a:p>
            <a:r>
              <a:rPr lang="en-US" dirty="0" smtClean="0"/>
              <a:t>What biases arise due to team behavior?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914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thics Defined_ Diffusion of Responsibilit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18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Diffusion of Social </a:t>
            </a:r>
            <a:r>
              <a:rPr lang="en-US" dirty="0" err="1" smtClean="0"/>
              <a:t>Responsivility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46613"/>
          </a:xfrm>
        </p:spPr>
        <p:txBody>
          <a:bodyPr>
            <a:normAutofit/>
          </a:bodyPr>
          <a:lstStyle/>
          <a:p>
            <a:r>
              <a:rPr lang="en-US" dirty="0"/>
              <a:t>Diffusion of Social Responsibility</a:t>
            </a:r>
          </a:p>
          <a:p>
            <a:pPr lvl="1"/>
            <a:r>
              <a:rPr lang="en-US" dirty="0"/>
              <a:t>When one person chooses not </a:t>
            </a:r>
            <a:br>
              <a:rPr lang="en-US" dirty="0"/>
            </a:br>
            <a:r>
              <a:rPr lang="en-US" dirty="0"/>
              <a:t>to do anything thinking that others </a:t>
            </a:r>
            <a:r>
              <a:rPr lang="en-US" dirty="0" smtClean="0"/>
              <a:t>will</a:t>
            </a:r>
          </a:p>
          <a:p>
            <a:pPr lvl="1"/>
            <a:r>
              <a:rPr lang="en-US" dirty="0" smtClean="0"/>
              <a:t>Effected by relationships between individual and affecter</a:t>
            </a:r>
          </a:p>
          <a:p>
            <a:pPr lvl="1"/>
            <a:r>
              <a:rPr lang="en-US" dirty="0" smtClean="0"/>
              <a:t>Individually asked to be help accountable or not</a:t>
            </a:r>
          </a:p>
          <a:p>
            <a:pPr lvl="1"/>
            <a:r>
              <a:rPr lang="en-US" dirty="0" smtClean="0"/>
              <a:t>Consequences</a:t>
            </a:r>
          </a:p>
          <a:p>
            <a:r>
              <a:rPr lang="en-US" dirty="0" smtClean="0"/>
              <a:t>To avoid</a:t>
            </a:r>
          </a:p>
          <a:p>
            <a:pPr lvl="1"/>
            <a:r>
              <a:rPr lang="en-US" dirty="0" smtClean="0"/>
              <a:t>Target individuals</a:t>
            </a:r>
          </a:p>
          <a:p>
            <a:pPr lvl="1"/>
            <a:r>
              <a:rPr lang="en-US" dirty="0" smtClean="0"/>
              <a:t>Use names in communications</a:t>
            </a:r>
          </a:p>
          <a:p>
            <a:pPr lvl="1"/>
            <a:r>
              <a:rPr lang="en-US" dirty="0" smtClean="0"/>
              <a:t>Note consequences</a:t>
            </a:r>
          </a:p>
          <a:p>
            <a:pPr lvl="1"/>
            <a:r>
              <a:rPr lang="en-US" dirty="0" smtClean="0"/>
              <a:t>Be specific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981" y="1185863"/>
            <a:ext cx="3332531" cy="539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26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Pluralistic Ignorance</a:t>
            </a:r>
          </a:p>
          <a:p>
            <a:pPr lvl="1"/>
            <a:r>
              <a:rPr lang="en-US" dirty="0" smtClean="0"/>
              <a:t>Base your interpretations of a situation off of others</a:t>
            </a:r>
          </a:p>
          <a:p>
            <a:pPr lvl="1"/>
            <a:r>
              <a:rPr lang="en-US" dirty="0" smtClean="0"/>
              <a:t>Make assumptions about other’s behaviors</a:t>
            </a:r>
          </a:p>
          <a:p>
            <a:pPr lvl="1"/>
            <a:r>
              <a:rPr lang="en-US" dirty="0" smtClean="0"/>
              <a:t>If an event is ignored, evidence may suggest you ignore too</a:t>
            </a:r>
          </a:p>
          <a:p>
            <a:pPr lvl="1"/>
            <a:r>
              <a:rPr lang="en-US" dirty="0" smtClean="0"/>
              <a:t>Occurs when the observer has to interpret before responding</a:t>
            </a:r>
          </a:p>
        </p:txBody>
      </p:sp>
    </p:spTree>
    <p:extLst>
      <p:ext uri="{BB962C8B-B14F-4D97-AF65-F5344CB8AC3E}">
        <p14:creationId xmlns:p14="http://schemas.microsoft.com/office/powerpoint/2010/main" val="1802354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cial experiment - pluralistic ignora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48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7005</TotalTime>
  <Words>2763</Words>
  <Application>Microsoft Macintosh PowerPoint</Application>
  <PresentationFormat>Custom</PresentationFormat>
  <Paragraphs>422</Paragraphs>
  <Slides>44</Slides>
  <Notes>24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Human Factors Engineering BME 6086 / BME 4985</vt:lpstr>
      <vt:lpstr>The ABCs of Users</vt:lpstr>
      <vt:lpstr>Social Cognition and Teamwork</vt:lpstr>
      <vt:lpstr>What is a Team (Recap)?</vt:lpstr>
      <vt:lpstr>Social Effects of Decision Making </vt:lpstr>
      <vt:lpstr>PowerPoint Presentation</vt:lpstr>
      <vt:lpstr>Diffusion of Social Responsivility</vt:lpstr>
      <vt:lpstr>Social Effects</vt:lpstr>
      <vt:lpstr>PowerPoint Presentation</vt:lpstr>
      <vt:lpstr>Fundamental Attribution Error</vt:lpstr>
      <vt:lpstr>Attribution Errors in Design</vt:lpstr>
      <vt:lpstr>PowerPoint Presentation</vt:lpstr>
      <vt:lpstr>PowerPoint Presentation</vt:lpstr>
      <vt:lpstr>Cognitive Dissonance</vt:lpstr>
      <vt:lpstr>Majority and Minority Effects</vt:lpstr>
      <vt:lpstr>Factors that affect Team Performance</vt:lpstr>
      <vt:lpstr>PowerPoint Presentation</vt:lpstr>
      <vt:lpstr>Team Competency</vt:lpstr>
      <vt:lpstr>Team Communication</vt:lpstr>
      <vt:lpstr>Social Distance</vt:lpstr>
      <vt:lpstr>Spatial Distance</vt:lpstr>
      <vt:lpstr>Mutual Support and Surveillance</vt:lpstr>
      <vt:lpstr>PowerPoint Presentation</vt:lpstr>
      <vt:lpstr>Task Attractiveness and Authority</vt:lpstr>
      <vt:lpstr>Methods for Bolstering Teams</vt:lpstr>
      <vt:lpstr>Bigger Picture Team Factors</vt:lpstr>
      <vt:lpstr>PowerPoint Presentation</vt:lpstr>
      <vt:lpstr>Social Models</vt:lpstr>
      <vt:lpstr>Informal, Pairwise Analysis</vt:lpstr>
      <vt:lpstr>Exchange cost and Benefit</vt:lpstr>
      <vt:lpstr>Prisoner Dilemma (PD)</vt:lpstr>
      <vt:lpstr>Prisoner Dilemma Payoff Matrix</vt:lpstr>
      <vt:lpstr>Iterations of the PD, Building a Team</vt:lpstr>
      <vt:lpstr>PowerPoint Presentation</vt:lpstr>
      <vt:lpstr>Networks</vt:lpstr>
      <vt:lpstr>Organizations</vt:lpstr>
      <vt:lpstr>Cultural Effects</vt:lpstr>
      <vt:lpstr>Social Models</vt:lpstr>
      <vt:lpstr>Social Models</vt:lpstr>
      <vt:lpstr>Soft Systems Methodology</vt:lpstr>
      <vt:lpstr>Rich Pictures</vt:lpstr>
      <vt:lpstr>Computational Models</vt:lpstr>
      <vt:lpstr>PowerPoint Presentation</vt:lpstr>
      <vt:lpstr>Take Aways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Factors Engineering BME 5XX</dc:title>
  <dc:creator>Jeffrey Bolkhovsky</dc:creator>
  <cp:lastModifiedBy>f</cp:lastModifiedBy>
  <cp:revision>323</cp:revision>
  <dcterms:created xsi:type="dcterms:W3CDTF">2018-08-21T12:37:28Z</dcterms:created>
  <dcterms:modified xsi:type="dcterms:W3CDTF">2019-07-13T18:46:36Z</dcterms:modified>
</cp:coreProperties>
</file>