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32" r:id="rId3"/>
    <p:sldId id="392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24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422" r:id="rId35"/>
    <p:sldId id="425" r:id="rId36"/>
    <p:sldId id="426" r:id="rId37"/>
    <p:sldId id="427" r:id="rId38"/>
    <p:sldId id="428" r:id="rId39"/>
    <p:sldId id="429" r:id="rId40"/>
    <p:sldId id="430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5" autoAdjust="0"/>
    <p:restoredTop sz="67305" autoAdjust="0"/>
  </p:normalViewPr>
  <p:slideViewPr>
    <p:cSldViewPr snapToGrid="0">
      <p:cViewPr varScale="1">
        <p:scale>
          <a:sx n="91" d="100"/>
          <a:sy n="91" d="100"/>
        </p:scale>
        <p:origin x="-175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A36C2-195F-453C-A9EB-69B1199060DF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030F8-E745-40EC-91AC-C23CE54D2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1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nthropometrics: the shape of the body and how it influences what is</a:t>
            </a:r>
          </a:p>
          <a:p>
            <a:pPr marL="0" indent="0">
              <a:buNone/>
            </a:pPr>
            <a:r>
              <a:rPr lang="en-US" dirty="0" smtClean="0"/>
              <a:t>	designed; consideration of the physical characteristics of intended users such</a:t>
            </a:r>
          </a:p>
          <a:p>
            <a:pPr marL="0" indent="0">
              <a:buNone/>
            </a:pPr>
            <a:r>
              <a:rPr lang="en-US" dirty="0" smtClean="0"/>
              <a:t>	as what size they are, what muscle strength they have, and so 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B</a:t>
            </a:r>
            <a:r>
              <a:rPr lang="en-US" dirty="0" smtClean="0"/>
              <a:t>ehavior: perceptual and motivational characteristics, looking at what people</a:t>
            </a:r>
          </a:p>
          <a:p>
            <a:pPr marL="0" indent="0">
              <a:buNone/>
            </a:pPr>
            <a:r>
              <a:rPr lang="en-US" dirty="0" smtClean="0"/>
              <a:t>	can perceive and why they do what they do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ognition: learning, attention, and other aspects of cognition and how these</a:t>
            </a:r>
          </a:p>
          <a:p>
            <a:pPr marL="0" indent="0">
              <a:buNone/>
            </a:pPr>
            <a:r>
              <a:rPr lang="en-US" dirty="0" smtClean="0"/>
              <a:t>	processes influence design; users defined by how they think and what they</a:t>
            </a:r>
          </a:p>
          <a:p>
            <a:pPr marL="0" indent="0">
              <a:buNone/>
            </a:pPr>
            <a:r>
              <a:rPr lang="en-US" dirty="0" smtClean="0"/>
              <a:t>	know and what knowledge they can acquire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S</a:t>
            </a:r>
            <a:r>
              <a:rPr lang="en-US" dirty="0" smtClean="0"/>
              <a:t>ocial factors: how groups of users behave, and how to support them through</a:t>
            </a:r>
          </a:p>
          <a:p>
            <a:pPr marL="0" indent="0">
              <a:buNone/>
            </a:pPr>
            <a:r>
              <a:rPr lang="en-US" dirty="0" smtClean="0"/>
              <a:t>	design; users defined by where they are—their context broadly defined</a:t>
            </a:r>
          </a:p>
          <a:p>
            <a:pPr marL="0" indent="0">
              <a:buNone/>
            </a:pPr>
            <a:r>
              <a:rPr lang="en-US" dirty="0" smtClean="0"/>
              <a:t>	including their relationships to other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66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assist in 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Tower of Hanoi has been used for a long time as a useful illustration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 solving. Because it is a relatively simple, clear, but non-trivial problem, 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been used to study problem solving. There is a clear starting state and a clear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 state; the operations (operators) that can be applied are fairly evident and easy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perform, and the constraints are relatively clear. It is easy to see the state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disks, and it is basically easy to judge how close you are to the goal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19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aviation there is a quick reference handbook.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81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Function Fixedness: person fixated on a particular use of an object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0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1:</a:t>
            </a:r>
            <a:r>
              <a:rPr lang="en-US" baseline="0" dirty="0" smtClean="0"/>
              <a:t> Fill 4 gallons, pour into bucket 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91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 all the dots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four line segments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 picking up your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49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Unless you are providing puzzles as part of a game, generally avoid</a:t>
            </a:r>
            <a:r>
              <a:rPr lang="en-US" baseline="0" dirty="0" smtClean="0"/>
              <a:t> insight problems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Long solutions time per number of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07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ATM machine that helps avoid the post-completion error because it does not retain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card. Another way is to return the card before giving money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4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Problems are harder when ill structured, avoid these.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57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Chinese</a:t>
            </a:r>
            <a:r>
              <a:rPr lang="en-US" baseline="0" dirty="0" smtClean="0"/>
              <a:t> Ring Puzzle: Try to get all the rings off, don’t know how close you are to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Memory</a:t>
            </a:r>
            <a:r>
              <a:rPr lang="en-US" altLang="en-US" baseline="0" dirty="0" smtClean="0"/>
              <a:t> representations are used to understand systems and interact with them</a:t>
            </a:r>
          </a:p>
          <a:p>
            <a:pPr eaLnBrk="1" hangingPunct="1"/>
            <a:endParaRPr lang="en-US" altLang="en-US" baseline="0" dirty="0" smtClean="0"/>
          </a:p>
          <a:p>
            <a:pPr eaLnBrk="1" hangingPunct="1"/>
            <a:r>
              <a:rPr lang="en-US" altLang="en-US" baseline="0" dirty="0" smtClean="0"/>
              <a:t>Problem solving is used when its not clear what to do next</a:t>
            </a:r>
          </a:p>
          <a:p>
            <a:pPr eaLnBrk="1" hangingPunct="1"/>
            <a:endParaRPr lang="en-US" altLang="en-US" baseline="0" dirty="0" smtClean="0"/>
          </a:p>
          <a:p>
            <a:pPr eaLnBrk="1" hangingPunct="1"/>
            <a:r>
              <a:rPr lang="en-US" altLang="en-US" baseline="0" dirty="0" smtClean="0"/>
              <a:t>Decision making  is a more punctuated form of problem solving</a:t>
            </a:r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1pPr>
            <a:lvl2pPr marL="742950" indent="-285750" algn="ctr"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2pPr>
            <a:lvl3pPr marL="1143000" indent="-228600" algn="ctr"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3pPr>
            <a:lvl4pPr marL="1600200" indent="-228600" algn="ctr"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4pPr>
            <a:lvl5pPr marL="2057400" indent="-228600" algn="ctr"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pitchFamily="92" charset="0"/>
                <a:ea typeface="ヒラギノ角ゴ ProN W3" pitchFamily="92" charset="-128"/>
                <a:sym typeface="Gill Sans" pitchFamily="92" charset="0"/>
              </a:defRPr>
            </a:lvl9pPr>
          </a:lstStyle>
          <a:p>
            <a:pPr algn="r"/>
            <a:fld id="{92736602-8702-4FF3-AF2C-51EC16CFE8F3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52255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errors and time can be traded off against each other: the so-called speed–accuracy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trade-off. For any given task, the user’s performance will often range between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careful and slow, to very fast but less accurate.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78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bad example of task-action mapping. Which button should you press to cancel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email, and which button to cancel the canceling of the email, or to OK the sending of the email?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38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Regression: Judging a restaurant by a single meal, could have been a good day or bad</a:t>
            </a:r>
            <a:r>
              <a:rPr lang="en-US" baseline="0" dirty="0" smtClean="0"/>
              <a:t> day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Framing: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Kahneman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gave students mugs in class.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were asked to sell them back, they wanted $7.12 for them. When they just got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look at the mugs, and could either collect a mug or get paid, they valued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mug at $3.50.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8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93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recognition: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also studied how people played chess as an analogue for other decision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 tasks (Chase and Simon 1973;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Gobet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Simon 1996b; Simon and Chase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1973). They found good chess players would consider more reorganization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positions and better possible moves than would novices, who would have to do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problem solving. This expertise would also allow good players to remember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positions more readily because they were not remembering all the pieces individually,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recognizing groups of pieces as patterns in a way similar to how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ABC, 747, and HFE (and others noted in Table 5.1) might be considered as single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instead of three separate characters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Gobet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Simon 1996a).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07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set by Sternberg 2004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biases in reasoning, however, are well known and occur in nearly everyone.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offer one set of reasons to explain why people are foolish at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23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Perceived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percentile rankings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mastery of course material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test performance as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 of actual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performance rank. Copied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Dunning et al. (2003)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permission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4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Quote from Dunning et al. 2003</a:t>
            </a:r>
          </a:p>
          <a:p>
            <a:endParaRPr lang="en-US" dirty="0" smtClean="0"/>
          </a:p>
          <a:p>
            <a:r>
              <a:rPr lang="en-US" dirty="0" smtClean="0"/>
              <a:t>For example, the knowledge to judge whether a sentence is grammatical,</a:t>
            </a:r>
          </a:p>
          <a:p>
            <a:r>
              <a:rPr lang="en-US" dirty="0" smtClean="0"/>
              <a:t>a word is correctly spelled, a diagram is well drawn, or program well</a:t>
            </a:r>
          </a:p>
          <a:p>
            <a:r>
              <a:rPr lang="en-US" dirty="0" smtClean="0"/>
              <a:t>written will be highly correlated with the ability to generate the correct behavior.</a:t>
            </a:r>
          </a:p>
          <a:p>
            <a:r>
              <a:rPr lang="en-US" dirty="0" smtClean="0"/>
              <a:t>So people who generate ungrammatical sentences or perform poorly on these other</a:t>
            </a:r>
          </a:p>
          <a:p>
            <a:r>
              <a:rPr lang="en-US" dirty="0" smtClean="0"/>
              <a:t>tasks are likely to be unable to know that they are ungrammatical.</a:t>
            </a:r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means, on average,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users will think that they know more than they do. They will be overconfident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performing tasks, and they will not always use the right cues to judge their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35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diagram of a Theremin. Users play it by moving one hand closer to or farther away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volume control and the other hand closer to or farther away from the pitch control.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 is measured through capacitance. There are no fixed volumes or pitches, unlike most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instruments. It is sometimes used to make eerie sounds in science fiction movies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Furnas et al. (1987),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example, found that there was a wide variability in the words users choose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asked to name actions: the users agreed on the same term for an action less than 20%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time. The results suggest that designers should not just use the first word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think of, and that they should also support the use of aliases to help match the user’s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22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 Maxims underlying the cooperative principle: You should say things that are the kind of things for the right conversation at the right time.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these maxims are not followed, you can often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humor, irony, mistakes, rudeness, and ill-feelings.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Example: Do not report errors when errors don’t exist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Minute Lecture: https://www.youtube.com/watch?v=we6uSVf4qss (Probably don’t need to watch in class)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Partial Model: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are someone who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drives a car but takes it to someone else for maintenance, for example, the chances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that you have a relatively simple functional mental model of how the car operates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4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9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87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Badly</a:t>
            </a:r>
            <a:r>
              <a:rPr lang="en-US" baseline="0" dirty="0" smtClean="0"/>
              <a:t> shown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51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shown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9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(On the left are examples of bad font)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right: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 at Penn State has shown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improved font is 20% easier to read, which means that drivers at 60 mph (miles per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hour) can read the road signs 1–2 s earlier, which gives them more time to make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decisions or to read more of the sign.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previous standard font, Highway Gothic (left) and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ClearviewHwy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(right). These signs are on I-78, near Allentown, PA. The Clearview has larger holes in letters like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and o, and slightly more readable serifs on letters like l and t. The text is particularly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readable at night when illuminated by headlights.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351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words prevent</a:t>
            </a:r>
            <a:r>
              <a:rPr lang="en-US" baseline="0" dirty="0" smtClean="0"/>
              <a:t> issues due to low DPI and screen has less contrast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32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original menu for selecting a VPN client at Penn State, and a revised version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Ritter for his own use. The version on the left encourages scanning; the version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 is more easily read. Simon Robbie notes (personal communication) that hierarchical menus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 be particularly useful here. (Screenshot taken June 2009)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35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someone is looking for rockets or launch</a:t>
            </a:r>
            <a:r>
              <a:rPr lang="en-US" baseline="0" dirty="0" smtClean="0"/>
              <a:t>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1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this case visual/spatial is better than semantic for building a better model, BUT:</a:t>
            </a:r>
          </a:p>
          <a:p>
            <a:endParaRPr lang="en-US" dirty="0" smtClean="0"/>
          </a:p>
          <a:p>
            <a:r>
              <a:rPr lang="en-US" dirty="0" smtClean="0"/>
              <a:t>For most tasks users will be better off with the actual numbers</a:t>
            </a:r>
          </a:p>
          <a:p>
            <a:r>
              <a:rPr lang="en-US" dirty="0" smtClean="0"/>
              <a:t>Relative</a:t>
            </a:r>
            <a:r>
              <a:rPr lang="en-US" baseline="0" dirty="0" smtClean="0"/>
              <a:t> values can be quickly judged but absolute numbers are difficult to measures, a table would probably be best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5DA-2B1D-4978-BCB5-B88137DBEF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3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example: People</a:t>
            </a:r>
            <a:r>
              <a:rPr lang="en-US" baseline="0" dirty="0" smtClean="0"/>
              <a:t> usually start with a mental model of their home, and frequently walk around in it.</a:t>
            </a:r>
          </a:p>
          <a:p>
            <a:endParaRPr lang="en-US" dirty="0" smtClean="0"/>
          </a:p>
          <a:p>
            <a:r>
              <a:rPr lang="en-US" dirty="0" smtClean="0"/>
              <a:t>Example 2: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it would include the notion that you feed paper into it,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 paper gets images and text written onto it, and that the paper comes out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printer into some sort of hopper. The mental model might not specify what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something is that produces the images and text, but could include further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about the paper path.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design of Philadelphia airport‘s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Concourse A violates most people’s mental model and illustrates the role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mental models in using a system. Users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coming in on the left expect to see Gate A2 between A1 and A3. They might know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gates are sometimes numbered odd/even by side of concourse, but, in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case, the nearest gate on the other side is not even visible from most areas around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A1. There are numerous informal signs taped up at A1 noting where A2 is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been created by the airline ground staff, who clearly get asked where A2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quite often. There are several ways to fix this. The numbers could run A1, A2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wrap from A6 on the top to A7 and A8, or A2 and A4 could be A12 and A14.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8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Setting the speed for writing a CD. Which is best? Slow and careful, or faster but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slightly more likely to throw an error? Taken from Toast 10 Titanium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0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“Just Knowing” - https://www.youtube.com/watch?v=dU7Mhne4CzU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Cognitive Biases:</a:t>
            </a:r>
          </a:p>
          <a:p>
            <a:endParaRPr lang="en-US" dirty="0" smtClean="0"/>
          </a:p>
          <a:p>
            <a:r>
              <a:rPr lang="en-US" dirty="0" smtClean="0"/>
              <a:t>ACTIVITY,</a:t>
            </a:r>
            <a:r>
              <a:rPr lang="en-US" baseline="0" dirty="0" smtClean="0"/>
              <a:t> Choose 1-3 Biases and Answer:</a:t>
            </a:r>
            <a:endParaRPr lang="en-US" dirty="0" smtClean="0"/>
          </a:p>
          <a:p>
            <a:r>
              <a:rPr lang="en-US" dirty="0" smtClean="0"/>
              <a:t>Example of cognitive Bias?</a:t>
            </a:r>
          </a:p>
          <a:p>
            <a:r>
              <a:rPr lang="en-US" dirty="0" smtClean="0"/>
              <a:t>How</a:t>
            </a:r>
            <a:r>
              <a:rPr lang="en-US" baseline="0" dirty="0" smtClean="0"/>
              <a:t> do you recognize it?</a:t>
            </a:r>
          </a:p>
          <a:p>
            <a:r>
              <a:rPr lang="en-US" baseline="0" dirty="0" smtClean="0"/>
              <a:t>How do you avoid it?</a:t>
            </a:r>
          </a:p>
          <a:p>
            <a:r>
              <a:rPr lang="en-US" baseline="0" dirty="0" smtClean="0"/>
              <a:t>How can you use it to your advantage.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030F8-E745-40EC-91AC-C23CE54D20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5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8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5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2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5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6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4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FADE-6324-490B-A2FB-9124A37E50BE}" type="datetimeFigureOut">
              <a:rPr lang="en-US" smtClean="0"/>
              <a:t>11/07/2019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DBF14-B535-4A75-9BE4-AB7E36D1E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4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effrey.Bolkhovsky@uconn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100" y="1859279"/>
            <a:ext cx="9144000" cy="2039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Factors Engineering</a:t>
            </a:r>
            <a:br>
              <a:rPr lang="en-US" dirty="0" smtClean="0"/>
            </a:br>
            <a:r>
              <a:rPr lang="en-US" dirty="0" smtClean="0"/>
              <a:t>BME 6086 / BME 4985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99260" y="3543299"/>
            <a:ext cx="9144000" cy="2039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Jeffrey Bolkhovsky, Naval Submarine Medical Research Laboratory, University of Connecticut</a:t>
            </a:r>
          </a:p>
          <a:p>
            <a:r>
              <a:rPr lang="en-US" sz="2800" dirty="0" smtClean="0">
                <a:hlinkClick r:id="rId2"/>
              </a:rPr>
              <a:t>Jeffrey.Bolkhovsky@uconn.edu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r>
              <a:rPr lang="en-US" sz="2400" dirty="0" smtClean="0"/>
              <a:t>Spring 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016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0084"/>
            <a:ext cx="10695534" cy="36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874" y="1302768"/>
            <a:ext cx="7796252" cy="537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Confidence in Judgement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Judgement in interfaces:</a:t>
            </a:r>
          </a:p>
          <a:p>
            <a:pPr lvl="1"/>
            <a:r>
              <a:rPr lang="en-US" dirty="0" smtClean="0"/>
              <a:t>Is this region clickable?</a:t>
            </a:r>
          </a:p>
          <a:p>
            <a:pPr lvl="1"/>
            <a:r>
              <a:rPr lang="en-US" dirty="0" smtClean="0"/>
              <a:t>Is this the right way to do this?</a:t>
            </a:r>
          </a:p>
          <a:p>
            <a:pPr lvl="1"/>
            <a:r>
              <a:rPr lang="en-US" dirty="0" smtClean="0"/>
              <a:t>Is this the right answer?</a:t>
            </a:r>
          </a:p>
          <a:p>
            <a:r>
              <a:rPr lang="en-US" dirty="0" smtClean="0"/>
              <a:t>Analyzed across various context</a:t>
            </a:r>
          </a:p>
          <a:p>
            <a:r>
              <a:rPr lang="en-US" dirty="0" smtClean="0"/>
              <a:t>Judgement comes from:</a:t>
            </a:r>
          </a:p>
          <a:p>
            <a:pPr lvl="1"/>
            <a:r>
              <a:rPr lang="en-US" dirty="0" smtClean="0"/>
              <a:t>Feeling of knowing</a:t>
            </a:r>
          </a:p>
          <a:p>
            <a:pPr lvl="1"/>
            <a:r>
              <a:rPr lang="en-US" dirty="0" smtClean="0"/>
              <a:t>Word Retrieval</a:t>
            </a:r>
          </a:p>
          <a:p>
            <a:pPr lvl="1"/>
            <a:r>
              <a:rPr lang="en-US" dirty="0" smtClean="0"/>
              <a:t>Strategy selection</a:t>
            </a:r>
          </a:p>
          <a:p>
            <a:pPr lvl="1"/>
            <a:r>
              <a:rPr lang="en-US" dirty="0" smtClean="0"/>
              <a:t>Distance from goal</a:t>
            </a:r>
          </a:p>
        </p:txBody>
      </p:sp>
    </p:spTree>
    <p:extLst>
      <p:ext uri="{BB962C8B-B14F-4D97-AF65-F5344CB8AC3E}">
        <p14:creationId xmlns:p14="http://schemas.microsoft.com/office/powerpoint/2010/main" val="320170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that leads to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leads to that “feeling of knowing”</a:t>
            </a:r>
          </a:p>
          <a:p>
            <a:pPr lvl="1"/>
            <a:r>
              <a:rPr lang="en-US" dirty="0" smtClean="0"/>
              <a:t>Successful use of answer prior</a:t>
            </a:r>
          </a:p>
          <a:p>
            <a:pPr lvl="1"/>
            <a:r>
              <a:rPr lang="en-US" dirty="0" smtClean="0"/>
              <a:t>Being familiar with the domain</a:t>
            </a:r>
          </a:p>
          <a:p>
            <a:pPr lvl="1"/>
            <a:r>
              <a:rPr lang="en-US" dirty="0" smtClean="0"/>
              <a:t>Social expectations</a:t>
            </a:r>
          </a:p>
          <a:p>
            <a:pPr lvl="1"/>
            <a:r>
              <a:rPr lang="en-US" dirty="0" smtClean="0"/>
              <a:t>Social comparisons (others should know, so should I)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558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39"/>
            <a:ext cx="12180966" cy="67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8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Stimulus Response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885329" cy="4351338"/>
          </a:xfrm>
        </p:spPr>
        <p:txBody>
          <a:bodyPr/>
          <a:lstStyle/>
          <a:p>
            <a:r>
              <a:rPr lang="en-US" dirty="0" smtClean="0"/>
              <a:t>Stimulus and response should be compatible</a:t>
            </a:r>
          </a:p>
          <a:p>
            <a:r>
              <a:rPr lang="en-US" dirty="0" smtClean="0"/>
              <a:t>Example: Button on an elevator</a:t>
            </a:r>
          </a:p>
          <a:p>
            <a:r>
              <a:rPr lang="en-US" dirty="0" smtClean="0"/>
              <a:t>Task at hand should be mapped to a actions</a:t>
            </a:r>
            <a:endParaRPr lang="en-US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1890713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5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 and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Mental models provide guidance on how to improve the system</a:t>
            </a:r>
          </a:p>
          <a:p>
            <a:r>
              <a:rPr lang="en-US" dirty="0" smtClean="0"/>
              <a:t>Knowing user mental models helps identify areas needing support</a:t>
            </a:r>
          </a:p>
          <a:p>
            <a:r>
              <a:rPr lang="en-US" dirty="0" smtClean="0"/>
              <a:t>Designers usually have a “complete” mental model that frequently differ from those as users.</a:t>
            </a:r>
          </a:p>
          <a:p>
            <a:r>
              <a:rPr lang="en-US" dirty="0" smtClean="0"/>
              <a:t>Users likely to have many different mental models</a:t>
            </a:r>
          </a:p>
        </p:txBody>
      </p:sp>
    </p:spTree>
    <p:extLst>
      <p:ext uri="{BB962C8B-B14F-4D97-AF65-F5344CB8AC3E}">
        <p14:creationId xmlns:p14="http://schemas.microsoft.com/office/powerpoint/2010/main" val="337713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out how to get from current state to the goal</a:t>
            </a:r>
          </a:p>
          <a:p>
            <a:r>
              <a:rPr lang="en-US" dirty="0" smtClean="0"/>
              <a:t>Studied by watching people solve problems</a:t>
            </a:r>
          </a:p>
          <a:p>
            <a:r>
              <a:rPr lang="en-US" dirty="0" smtClean="0"/>
              <a:t>Watch how people can get from one state to the next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4" y="3404138"/>
            <a:ext cx="7015522" cy="33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when users don’t know what to do next</a:t>
            </a:r>
          </a:p>
          <a:p>
            <a:r>
              <a:rPr lang="en-US" dirty="0" smtClean="0"/>
              <a:t>Happens when users are learning</a:t>
            </a:r>
          </a:p>
          <a:p>
            <a:r>
              <a:rPr lang="en-US" dirty="0" smtClean="0"/>
              <a:t>Initial behavior slow and effortful, faster over time</a:t>
            </a:r>
          </a:p>
          <a:p>
            <a:endParaRPr lang="en-US" dirty="0"/>
          </a:p>
          <a:p>
            <a:r>
              <a:rPr lang="en-US" dirty="0" smtClean="0"/>
              <a:t>Can be minimized by providing extra info such as handbooks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 with Mental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Mental models allow people to “operate” without having to recall what to do from memory</a:t>
            </a:r>
          </a:p>
          <a:p>
            <a:r>
              <a:rPr lang="en-US" dirty="0" smtClean="0"/>
              <a:t>Means-Ends Analysis (MEA): notice differences between current state and goal state</a:t>
            </a:r>
          </a:p>
          <a:p>
            <a:r>
              <a:rPr lang="en-US" dirty="0" smtClean="0"/>
              <a:t>Fails when mental model is wrong</a:t>
            </a:r>
          </a:p>
          <a:p>
            <a:r>
              <a:rPr lang="en-US" dirty="0" smtClean="0"/>
              <a:t>Example: Novice writers will notice something is not long enough and simple attempt to write more.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5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ABCs of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A</a:t>
            </a:r>
            <a:r>
              <a:rPr lang="en-US" sz="6600" dirty="0" smtClean="0"/>
              <a:t>nthropomorphic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B</a:t>
            </a:r>
            <a:r>
              <a:rPr lang="en-US" sz="6600" dirty="0" smtClean="0"/>
              <a:t>ehavior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C</a:t>
            </a:r>
            <a:r>
              <a:rPr lang="en-US" sz="6600" dirty="0" smtClean="0"/>
              <a:t>ognition</a:t>
            </a:r>
          </a:p>
          <a:p>
            <a:pPr marL="0" indent="0">
              <a:buNone/>
            </a:pPr>
            <a:r>
              <a:rPr lang="en-US" sz="6600" dirty="0" smtClean="0">
                <a:solidFill>
                  <a:srgbClr val="FFFF00"/>
                </a:solidFill>
              </a:rPr>
              <a:t>S</a:t>
            </a:r>
            <a:r>
              <a:rPr lang="en-US" sz="6600" dirty="0" smtClean="0"/>
              <a:t>ocial</a:t>
            </a:r>
          </a:p>
        </p:txBody>
      </p:sp>
      <p:sp>
        <p:nvSpPr>
          <p:cNvPr id="4" name="Oval 3"/>
          <p:cNvSpPr/>
          <p:nvPr/>
        </p:nvSpPr>
        <p:spPr>
          <a:xfrm>
            <a:off x="368834" y="3765176"/>
            <a:ext cx="4356847" cy="11987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7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do not like to move away from their goal.</a:t>
            </a:r>
          </a:p>
          <a:p>
            <a:r>
              <a:rPr lang="en-US" dirty="0" smtClean="0"/>
              <a:t>Difficulty finding solutions that include backtracking.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1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3" y="1973286"/>
            <a:ext cx="11320373" cy="38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Objects and problems are biased by previous experience</a:t>
            </a:r>
          </a:p>
          <a:p>
            <a:r>
              <a:rPr lang="en-US" dirty="0" smtClean="0"/>
              <a:t>Causes problems to be viewed incorrectly.</a:t>
            </a:r>
          </a:p>
        </p:txBody>
      </p:sp>
    </p:spTree>
    <p:extLst>
      <p:ext uri="{BB962C8B-B14F-4D97-AF65-F5344CB8AC3E}">
        <p14:creationId xmlns:p14="http://schemas.microsoft.com/office/powerpoint/2010/main" val="214844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ain Games- Functional Fixedn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3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Functional Fixedness: fixated on certain uses of objects</a:t>
            </a:r>
          </a:p>
          <a:p>
            <a:r>
              <a:rPr lang="en-US" dirty="0" err="1" smtClean="0"/>
              <a:t>Einstellung</a:t>
            </a:r>
            <a:r>
              <a:rPr lang="en-US" dirty="0" smtClean="0"/>
              <a:t>: Fixated by certain strategies</a:t>
            </a:r>
          </a:p>
          <a:p>
            <a:pPr lvl="1"/>
            <a:r>
              <a:rPr lang="en-US" dirty="0" smtClean="0"/>
              <a:t>Example: How do you get 3 gallons of water with 1,4, and 5, gallon buckets.</a:t>
            </a:r>
          </a:p>
          <a:p>
            <a:pPr lvl="1"/>
            <a:endParaRPr lang="en-US" dirty="0"/>
          </a:p>
          <a:p>
            <a:r>
              <a:rPr lang="en-US" dirty="0" smtClean="0"/>
              <a:t>Occur when influence by previous successes.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7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Einstellung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7620" y="1434760"/>
            <a:ext cx="5116759" cy="51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Insight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Novel experience of behavior required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8367"/>
            <a:ext cx="10505867" cy="43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8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Completion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93659" cy="4351338"/>
          </a:xfrm>
        </p:spPr>
        <p:txBody>
          <a:bodyPr/>
          <a:lstStyle/>
          <a:p>
            <a:r>
              <a:rPr lang="en-US" dirty="0" smtClean="0"/>
              <a:t>When the goal is completed while the subtasks have not</a:t>
            </a:r>
          </a:p>
          <a:p>
            <a:r>
              <a:rPr lang="en-US" dirty="0" smtClean="0"/>
              <a:t>Caused by illustrated problems.</a:t>
            </a:r>
          </a:p>
          <a:p>
            <a:endParaRPr lang="en-US" dirty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ATM</a:t>
            </a:r>
          </a:p>
          <a:p>
            <a:pPr lvl="1"/>
            <a:r>
              <a:rPr lang="en-US" dirty="0" smtClean="0"/>
              <a:t>Write and don’t send an email</a:t>
            </a:r>
          </a:p>
          <a:p>
            <a:pPr lvl="1"/>
            <a:r>
              <a:rPr lang="en-US" dirty="0" smtClean="0"/>
              <a:t>Send email with no attachment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59" y="1825625"/>
            <a:ext cx="5689063" cy="428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 Structured Problems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6809" y="1744476"/>
            <a:ext cx="11238382" cy="43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1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nese Ring Puzz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806" y="80682"/>
            <a:ext cx="9036424" cy="6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B2CBED6-080F-4B8C-B543-283AA5D015C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cs typeface="Times" panose="02020603050405020304" pitchFamily="18" charset="0"/>
                <a:sym typeface="Times" panose="02020603050405020304" pitchFamily="18" charset="0"/>
              </a:rPr>
              <a:t>Cognition</a:t>
            </a:r>
            <a:endParaRPr lang="en-US" altLang="en-US" sz="2000" b="1" dirty="0">
              <a:ea typeface="ヒラギノ明朝 ProN W6" pitchFamily="92" charset="-128"/>
              <a:sym typeface="Times" panose="02020603050405020304" pitchFamily="18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09563" indent="-309563">
              <a:spcBef>
                <a:spcPct val="0"/>
              </a:spcBef>
            </a:pPr>
            <a:r>
              <a:rPr lang="en-US" altLang="en-US" sz="4000" dirty="0" smtClean="0">
                <a:cs typeface="Times" panose="02020603050405020304" pitchFamily="18" charset="0"/>
                <a:sym typeface="Times" panose="02020603050405020304" pitchFamily="18" charset="0"/>
              </a:rPr>
              <a:t>Mental Representations</a:t>
            </a:r>
          </a:p>
          <a:p>
            <a:pPr marL="309563" indent="-309563">
              <a:spcBef>
                <a:spcPct val="0"/>
              </a:spcBef>
            </a:pPr>
            <a:r>
              <a:rPr lang="en-US" altLang="en-US" sz="4000" dirty="0" smtClean="0">
                <a:cs typeface="Times" panose="02020603050405020304" pitchFamily="18" charset="0"/>
                <a:sym typeface="Times" panose="02020603050405020304" pitchFamily="18" charset="0"/>
              </a:rPr>
              <a:t>Problem Solving</a:t>
            </a:r>
          </a:p>
          <a:p>
            <a:pPr marL="309563" indent="-309563">
              <a:spcBef>
                <a:spcPct val="0"/>
              </a:spcBef>
            </a:pPr>
            <a:r>
              <a:rPr lang="en-US" altLang="en-US" sz="4000" dirty="0" smtClean="0">
                <a:cs typeface="Times" panose="02020603050405020304" pitchFamily="18" charset="0"/>
                <a:sym typeface="Times" panose="02020603050405020304" pitchFamily="18" charset="0"/>
              </a:rPr>
              <a:t>Decision Making</a:t>
            </a:r>
          </a:p>
          <a:p>
            <a:pPr marL="309563" indent="-309563">
              <a:spcBef>
                <a:spcPct val="0"/>
              </a:spcBef>
            </a:pPr>
            <a:r>
              <a:rPr lang="en-US" altLang="en-US" sz="4000" dirty="0" smtClean="0">
                <a:cs typeface="Times" panose="02020603050405020304" pitchFamily="18" charset="0"/>
                <a:sym typeface="Times" panose="02020603050405020304" pitchFamily="18" charset="0"/>
              </a:rPr>
              <a:t>Communication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56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 and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will be problem solving, unless they are experts</a:t>
            </a:r>
          </a:p>
          <a:p>
            <a:r>
              <a:rPr lang="en-US" dirty="0" smtClean="0"/>
              <a:t>Avoid insight problems (unless you are building games)</a:t>
            </a:r>
          </a:p>
          <a:p>
            <a:r>
              <a:rPr lang="en-US" dirty="0" smtClean="0"/>
              <a:t>Make operations obvious</a:t>
            </a:r>
          </a:p>
          <a:p>
            <a:pPr lvl="1"/>
            <a:r>
              <a:rPr lang="en-US" dirty="0" smtClean="0"/>
              <a:t>Buttons bigger</a:t>
            </a:r>
          </a:p>
          <a:p>
            <a:pPr lvl="1"/>
            <a:r>
              <a:rPr lang="en-US" dirty="0" err="1" smtClean="0"/>
              <a:t>Interactable</a:t>
            </a:r>
            <a:r>
              <a:rPr lang="en-US" dirty="0" smtClean="0"/>
              <a:t> areas different colors.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9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the mot rational choices are not chosen</a:t>
            </a:r>
          </a:p>
          <a:p>
            <a:r>
              <a:rPr lang="en-US" dirty="0" smtClean="0"/>
              <a:t>Users take into account “potentially” relevant information</a:t>
            </a:r>
          </a:p>
          <a:p>
            <a:r>
              <a:rPr lang="en-US" dirty="0" smtClean="0"/>
              <a:t>Decision making has general, knowable biases</a:t>
            </a:r>
          </a:p>
          <a:p>
            <a:r>
              <a:rPr lang="en-US" dirty="0" smtClean="0"/>
              <a:t>Systematic ways decisions are badly made</a:t>
            </a:r>
          </a:p>
          <a:p>
            <a:endParaRPr lang="en-US" dirty="0"/>
          </a:p>
          <a:p>
            <a:r>
              <a:rPr lang="en-US" dirty="0" smtClean="0"/>
              <a:t>Ex: Rather than an optional answer users will typically satisfice</a:t>
            </a:r>
          </a:p>
          <a:p>
            <a:pPr lvl="1"/>
            <a:r>
              <a:rPr lang="en-US" dirty="0" smtClean="0"/>
              <a:t>When looking for cheapest price, will settle for good enough if it means search 10 sites instead of 500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2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Accuracy Trade 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Hicks law: Time = b* log</a:t>
            </a:r>
            <a:r>
              <a:rPr lang="en-US" baseline="-25000" dirty="0" smtClean="0"/>
              <a:t>2</a:t>
            </a:r>
            <a:r>
              <a:rPr lang="en-US" dirty="0" smtClean="0"/>
              <a:t>(number of choices + 1)</a:t>
            </a:r>
          </a:p>
          <a:p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71" y="2432091"/>
            <a:ext cx="6298851" cy="39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1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Stimuli Response Compatibility For Decisions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07" y="1039220"/>
            <a:ext cx="9586631" cy="57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4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Confirmation Bias</a:t>
            </a:r>
          </a:p>
          <a:p>
            <a:pPr lvl="1"/>
            <a:r>
              <a:rPr lang="en-US" dirty="0" smtClean="0"/>
              <a:t>Users tend to look at information that confirms their understanding/decision</a:t>
            </a:r>
          </a:p>
          <a:p>
            <a:r>
              <a:rPr lang="en-US" dirty="0" smtClean="0"/>
              <a:t>Regression to the Mean	</a:t>
            </a:r>
          </a:p>
          <a:p>
            <a:pPr lvl="1"/>
            <a:r>
              <a:rPr lang="en-US" dirty="0" smtClean="0"/>
              <a:t>Given single instances users generalize</a:t>
            </a:r>
          </a:p>
          <a:p>
            <a:r>
              <a:rPr lang="en-US" dirty="0" smtClean="0"/>
              <a:t>Availability Bias</a:t>
            </a:r>
          </a:p>
          <a:p>
            <a:pPr lvl="1"/>
            <a:r>
              <a:rPr lang="en-US" dirty="0" smtClean="0"/>
              <a:t>Easier time remembering first few/last few items. Primacy/</a:t>
            </a:r>
            <a:r>
              <a:rPr lang="en-US" dirty="0" err="1" smtClean="0"/>
              <a:t>Recency</a:t>
            </a:r>
            <a:endParaRPr lang="en-US" dirty="0" smtClean="0"/>
          </a:p>
          <a:p>
            <a:pPr lvl="1"/>
            <a:r>
              <a:rPr lang="en-US" dirty="0" smtClean="0"/>
              <a:t>Make decision based on memories easier to retrieve.</a:t>
            </a:r>
          </a:p>
          <a:p>
            <a:r>
              <a:rPr lang="en-US" dirty="0" smtClean="0"/>
              <a:t>Framing Effect</a:t>
            </a:r>
          </a:p>
          <a:p>
            <a:pPr lvl="1"/>
            <a:r>
              <a:rPr lang="en-US" dirty="0" smtClean="0"/>
              <a:t>Losing is seen as more costly than gaining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9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Decision Making Cannot Improve without feedback</a:t>
            </a:r>
          </a:p>
          <a:p>
            <a:r>
              <a:rPr lang="en-US" dirty="0" smtClean="0"/>
              <a:t>People feel more confident with more decision making despite feedback.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2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Leads to faster, but usually the same decisions</a:t>
            </a:r>
          </a:p>
          <a:p>
            <a:r>
              <a:rPr lang="en-US" dirty="0" smtClean="0"/>
              <a:t>Leads to better recognition over problem </a:t>
            </a:r>
            <a:r>
              <a:rPr lang="en-US" dirty="0" err="1" smtClean="0"/>
              <a:t>solvings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9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solving not always based on logic and rationality.</a:t>
            </a:r>
          </a:p>
          <a:p>
            <a:r>
              <a:rPr lang="en-US" dirty="0" smtClean="0"/>
              <a:t>More time given more choices</a:t>
            </a:r>
          </a:p>
          <a:p>
            <a:r>
              <a:rPr lang="en-US" dirty="0" smtClean="0"/>
              <a:t>Provide more consistent choices to allow for</a:t>
            </a:r>
          </a:p>
          <a:p>
            <a:pPr lvl="1"/>
            <a:r>
              <a:rPr lang="en-US" dirty="0" smtClean="0"/>
              <a:t>Confirming their previous choices</a:t>
            </a:r>
          </a:p>
          <a:p>
            <a:pPr lvl="1"/>
            <a:r>
              <a:rPr lang="en-US" dirty="0" smtClean="0"/>
              <a:t>Providing learning and information to guide future decisions</a:t>
            </a:r>
          </a:p>
          <a:p>
            <a:r>
              <a:rPr lang="en-US" dirty="0" smtClean="0"/>
              <a:t>Give feedback</a:t>
            </a:r>
          </a:p>
          <a:p>
            <a:r>
              <a:rPr lang="en-US" dirty="0" smtClean="0"/>
              <a:t>Minimize biases that hurt, maximize biases that help.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7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don’t user do what they should?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Five Factors that lead to “foolishness”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Unrealistic optimism</a:t>
            </a:r>
            <a:r>
              <a:rPr lang="en-US" dirty="0"/>
              <a:t>, assuming things will work out or strategies will work. </a:t>
            </a:r>
            <a:endParaRPr lang="en-US" dirty="0" smtClean="0"/>
          </a:p>
          <a:p>
            <a:pPr marL="514350" indent="-514350">
              <a:buAutoNum type="alphaLcParenBoth"/>
            </a:pPr>
            <a:r>
              <a:rPr lang="en-US" dirty="0" smtClean="0"/>
              <a:t>Egocentrism, focusing </a:t>
            </a:r>
            <a:r>
              <a:rPr lang="en-US" dirty="0"/>
              <a:t>on your own goals rather than a broader set of goals. Sternberg </a:t>
            </a:r>
            <a:r>
              <a:rPr lang="en-US" dirty="0" smtClean="0"/>
              <a:t>notes cases </a:t>
            </a:r>
            <a:r>
              <a:rPr lang="en-US" dirty="0"/>
              <a:t>where focusing on short-term goals hurts long-term goals, and where </a:t>
            </a:r>
            <a:r>
              <a:rPr lang="en-US" dirty="0" smtClean="0"/>
              <a:t>not looking </a:t>
            </a:r>
            <a:r>
              <a:rPr lang="en-US" dirty="0"/>
              <a:t>after others leads to significant problems arising for the leader. 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A sense of </a:t>
            </a:r>
            <a:r>
              <a:rPr lang="en-US" dirty="0"/>
              <a:t>omniscience, assuming you know all you need to know to make the decision</a:t>
            </a:r>
            <a:r>
              <a:rPr lang="en-US" dirty="0" smtClean="0"/>
              <a:t>.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A </a:t>
            </a:r>
            <a:r>
              <a:rPr lang="en-US" dirty="0"/>
              <a:t>sense of omnipotence, assuming that you are competent in one domain </a:t>
            </a:r>
            <a:r>
              <a:rPr lang="en-US" dirty="0" smtClean="0"/>
              <a:t>and thus </a:t>
            </a:r>
            <a:r>
              <a:rPr lang="en-US" dirty="0"/>
              <a:t>in all, and that the plans you put into action will work. </a:t>
            </a:r>
            <a:endParaRPr lang="en-US" dirty="0" smtClean="0"/>
          </a:p>
          <a:p>
            <a:pPr marL="514350" indent="-514350">
              <a:buAutoNum type="alphaLcParenBoth"/>
            </a:pPr>
            <a:r>
              <a:rPr lang="en-US" dirty="0" smtClean="0"/>
              <a:t>A </a:t>
            </a:r>
            <a:r>
              <a:rPr lang="en-US" dirty="0"/>
              <a:t>sense of invulnerability, that plans cannot go badly wrong given the support you have.</a:t>
            </a:r>
          </a:p>
        </p:txBody>
      </p:sp>
    </p:spTree>
    <p:extLst>
      <p:ext uri="{BB962C8B-B14F-4D97-AF65-F5344CB8AC3E}">
        <p14:creationId xmlns:p14="http://schemas.microsoft.com/office/powerpoint/2010/main" val="265039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Expertise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9422" y="1332466"/>
            <a:ext cx="7606553" cy="52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2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131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Governs the way people interact with artifacts</a:t>
            </a:r>
          </a:p>
          <a:p>
            <a:r>
              <a:rPr lang="en-US" dirty="0" smtClean="0"/>
              <a:t>Develop over time with use</a:t>
            </a:r>
          </a:p>
          <a:p>
            <a:r>
              <a:rPr lang="en-US" dirty="0" smtClean="0"/>
              <a:t>Refine with use</a:t>
            </a:r>
          </a:p>
          <a:p>
            <a:r>
              <a:rPr lang="en-US" dirty="0" smtClean="0"/>
              <a:t>Can be:</a:t>
            </a:r>
          </a:p>
          <a:p>
            <a:pPr lvl="1"/>
            <a:r>
              <a:rPr lang="en-US" dirty="0" smtClean="0"/>
              <a:t>Structural</a:t>
            </a:r>
          </a:p>
          <a:p>
            <a:pPr lvl="1"/>
            <a:r>
              <a:rPr lang="en-US" dirty="0" smtClean="0"/>
              <a:t>Functional</a:t>
            </a:r>
          </a:p>
          <a:p>
            <a:r>
              <a:rPr lang="en-US" dirty="0" smtClean="0"/>
              <a:t>As complexity increases harder to develop a full model</a:t>
            </a:r>
          </a:p>
          <a:p>
            <a:r>
              <a:rPr lang="en-US" dirty="0" smtClean="0"/>
              <a:t>Partial Models are used</a:t>
            </a:r>
          </a:p>
          <a:p>
            <a:r>
              <a:rPr lang="en-US" dirty="0" smtClean="0"/>
              <a:t>Users behave unusually in novel situations, due to lack of mental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1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expertise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1" y="1747698"/>
            <a:ext cx="11503818" cy="37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 with technology relies on a </a:t>
            </a:r>
            <a:r>
              <a:rPr lang="en-US" u="sng" dirty="0" smtClean="0"/>
              <a:t>“Common Ground”</a:t>
            </a:r>
            <a:endParaRPr lang="en-US" dirty="0" smtClean="0"/>
          </a:p>
          <a:p>
            <a:r>
              <a:rPr lang="en-US" dirty="0" smtClean="0"/>
              <a:t>Includes:</a:t>
            </a:r>
          </a:p>
          <a:p>
            <a:pPr lvl="1"/>
            <a:r>
              <a:rPr lang="en-US" dirty="0" smtClean="0"/>
              <a:t>Symbols: Object that represents other objects</a:t>
            </a:r>
          </a:p>
          <a:p>
            <a:pPr lvl="1"/>
            <a:r>
              <a:rPr lang="en-US" dirty="0" smtClean="0"/>
              <a:t>Syntax: Organizations of Words</a:t>
            </a:r>
          </a:p>
          <a:p>
            <a:pPr lvl="1"/>
            <a:r>
              <a:rPr lang="en-US" dirty="0" smtClean="0"/>
              <a:t>Semantics: Meanings of Words and Symbols.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982" y="2534062"/>
            <a:ext cx="3836246" cy="2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Grices</a:t>
            </a:r>
            <a:r>
              <a:rPr lang="en-US" dirty="0" smtClean="0"/>
              <a:t> Maxims of </a:t>
            </a:r>
            <a:r>
              <a:rPr lang="en-US" dirty="0" err="1" smtClean="0"/>
              <a:t>Converation</a:t>
            </a:r>
            <a:r>
              <a:rPr lang="en-US" dirty="0" smtClean="0"/>
              <a:t> (1978)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64" y="1078976"/>
            <a:ext cx="11168385" cy="54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0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1606"/>
            <a:ext cx="10515600" cy="5336381"/>
          </a:xfrm>
        </p:spPr>
        <p:txBody>
          <a:bodyPr>
            <a:normAutofit/>
          </a:bodyPr>
          <a:lstStyle/>
          <a:p>
            <a:r>
              <a:rPr lang="en-US" dirty="0" smtClean="0"/>
              <a:t>How much has gone into considerations for reading?</a:t>
            </a:r>
          </a:p>
          <a:p>
            <a:r>
              <a:rPr lang="en-US" dirty="0" err="1" smtClean="0"/>
              <a:t>Avg</a:t>
            </a:r>
            <a:r>
              <a:rPr lang="en-US" dirty="0"/>
              <a:t> </a:t>
            </a:r>
            <a:r>
              <a:rPr lang="en-US" dirty="0" smtClean="0"/>
              <a:t>person reads 150-230 words per minute (during comprehension)</a:t>
            </a:r>
          </a:p>
          <a:p>
            <a:r>
              <a:rPr lang="en-US" dirty="0" smtClean="0"/>
              <a:t>2-3 minutes to read a 8.5”x11” page of text</a:t>
            </a:r>
          </a:p>
          <a:p>
            <a:endParaRPr lang="en-US" dirty="0"/>
          </a:p>
          <a:p>
            <a:r>
              <a:rPr lang="en-US" dirty="0" smtClean="0"/>
              <a:t>Phenomena:</a:t>
            </a:r>
          </a:p>
          <a:p>
            <a:pPr lvl="1"/>
            <a:r>
              <a:rPr lang="en-US" dirty="0" smtClean="0"/>
              <a:t>Length effect: Longer words take longer to read</a:t>
            </a:r>
          </a:p>
          <a:p>
            <a:pPr lvl="2"/>
            <a:r>
              <a:rPr lang="en-US" dirty="0" smtClean="0"/>
              <a:t>Keyboard vs Autocrat vs Polo</a:t>
            </a:r>
          </a:p>
          <a:p>
            <a:pPr lvl="1"/>
            <a:r>
              <a:rPr lang="en-US" dirty="0" smtClean="0"/>
              <a:t>Word Frequency: Commonly used words take less time to read</a:t>
            </a:r>
          </a:p>
          <a:p>
            <a:pPr lvl="2"/>
            <a:r>
              <a:rPr lang="en-US" dirty="0" smtClean="0"/>
              <a:t>Polo is short but not commonly used</a:t>
            </a:r>
          </a:p>
          <a:p>
            <a:pPr lvl="1"/>
            <a:r>
              <a:rPr lang="en-US" dirty="0" smtClean="0"/>
              <a:t>Reading is faster than picture naming (but once learned icons are faster)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1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affect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9868"/>
            <a:ext cx="10515600" cy="48180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Bernard MT Condensed" panose="02050806060905020404" pitchFamily="18" charset="0"/>
              </a:rPr>
              <a:t>Font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Line spacing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Size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Bad </a:t>
            </a:r>
            <a:r>
              <a:rPr lang="en-US" dirty="0" err="1" smtClean="0"/>
              <a:t>spleling</a:t>
            </a:r>
            <a:endParaRPr lang="en-US" dirty="0" smtClean="0"/>
          </a:p>
          <a:p>
            <a:r>
              <a:rPr lang="en-US" dirty="0" smtClean="0"/>
              <a:t>Fully Justified Text</a:t>
            </a:r>
          </a:p>
          <a:p>
            <a:r>
              <a:rPr lang="en-US" dirty="0" smtClean="0"/>
              <a:t>ALL CAPS</a:t>
            </a:r>
          </a:p>
          <a:p>
            <a:r>
              <a:rPr lang="en-US" dirty="0" smtClean="0"/>
              <a:t>Abstract pronouns, as they can be difficulty to link to themselves.</a:t>
            </a:r>
          </a:p>
          <a:p>
            <a:r>
              <a:rPr lang="en-US" dirty="0" smtClean="0"/>
              <a:t>Particularly onerous, abstract, and </a:t>
            </a:r>
            <a:r>
              <a:rPr lang="en-US" dirty="0" err="1" smtClean="0"/>
              <a:t>unoften</a:t>
            </a:r>
            <a:r>
              <a:rPr lang="en-US" dirty="0" smtClean="0"/>
              <a:t> used words.</a:t>
            </a:r>
          </a:p>
          <a:p>
            <a:r>
              <a:rPr lang="en-US" dirty="0" err="1" smtClean="0"/>
              <a:t>Grammer</a:t>
            </a:r>
            <a:r>
              <a:rPr lang="en-US" dirty="0" smtClean="0"/>
              <a:t> that which is not correctly used.</a:t>
            </a:r>
          </a:p>
          <a:p>
            <a:r>
              <a:rPr lang="en-US" dirty="0" smtClean="0"/>
              <a:t>When you don’t not use a double negative.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1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3" y="729124"/>
            <a:ext cx="11910727" cy="56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82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5" y="372020"/>
            <a:ext cx="11372851" cy="607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6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351338"/>
          </a:xfrm>
        </p:spPr>
        <p:txBody>
          <a:bodyPr/>
          <a:lstStyle/>
          <a:p>
            <a:r>
              <a:rPr lang="en-US" dirty="0" smtClean="0"/>
              <a:t>Font can be used to communicate information better (or worse)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39" y="1953765"/>
            <a:ext cx="2186824" cy="4465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891" y="2511269"/>
            <a:ext cx="8469377" cy="29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87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vs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Reading difference comes from quality:</a:t>
            </a:r>
          </a:p>
          <a:p>
            <a:r>
              <a:rPr lang="en-US" dirty="0" smtClean="0"/>
              <a:t>Paper: 1000 (dpi, dots per inch) </a:t>
            </a:r>
          </a:p>
          <a:p>
            <a:r>
              <a:rPr lang="en-US" dirty="0" smtClean="0"/>
              <a:t>Screen: 250 dpi and high contrast</a:t>
            </a:r>
          </a:p>
          <a:p>
            <a:r>
              <a:rPr lang="en-US" dirty="0" smtClean="0"/>
              <a:t>Paper is usually faster and less fatiguing</a:t>
            </a:r>
          </a:p>
          <a:p>
            <a:r>
              <a:rPr lang="en-US" dirty="0" smtClean="0"/>
              <a:t>Screen is more slow and more error prone (10%-30% on all measures)</a:t>
            </a:r>
          </a:p>
          <a:p>
            <a:endParaRPr lang="en-US" dirty="0"/>
          </a:p>
          <a:p>
            <a:r>
              <a:rPr lang="en-US" dirty="0" smtClean="0"/>
              <a:t>Examples to correct: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images-na.ssl-images-amazon.com/images/I/61CqsY7UQxL._SL10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07" y="4485578"/>
            <a:ext cx="2106651" cy="210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27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Scanning/List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Longer menus take 120ms/item to use (</a:t>
            </a:r>
            <a:r>
              <a:rPr lang="en-US" dirty="0" err="1" smtClean="0"/>
              <a:t>Kieras</a:t>
            </a:r>
            <a:r>
              <a:rPr lang="en-US" dirty="0" smtClean="0"/>
              <a:t> 1997)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Submenus should be structured around user mental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175" y="2407695"/>
            <a:ext cx="6034463" cy="27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structures, Example: Electric Circuit</a:t>
            </a:r>
          </a:p>
          <a:p>
            <a:pPr lvl="1"/>
            <a:r>
              <a:rPr lang="en-US" dirty="0" smtClean="0"/>
              <a:t>Series of proposition</a:t>
            </a:r>
          </a:p>
          <a:p>
            <a:pPr lvl="1"/>
            <a:r>
              <a:rPr lang="en-US" dirty="0" smtClean="0"/>
              <a:t>Diagram</a:t>
            </a:r>
          </a:p>
          <a:p>
            <a:pPr lvl="1"/>
            <a:r>
              <a:rPr lang="en-US" dirty="0" smtClean="0"/>
              <a:t>Series of steps (“First flip switch 1, if that does not work…” (Bibby 1996)</a:t>
            </a:r>
          </a:p>
          <a:p>
            <a:r>
              <a:rPr lang="en-US" dirty="0" smtClean="0"/>
              <a:t>Different types:</a:t>
            </a:r>
          </a:p>
          <a:p>
            <a:pPr lvl="1"/>
            <a:r>
              <a:rPr lang="en-US" dirty="0" smtClean="0"/>
              <a:t>Semantic/Propositional</a:t>
            </a:r>
          </a:p>
          <a:p>
            <a:pPr lvl="1"/>
            <a:r>
              <a:rPr lang="en-US" dirty="0" smtClean="0"/>
              <a:t>Visual Spatial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8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Information can be thought of as organized data</a:t>
            </a:r>
          </a:p>
          <a:p>
            <a:r>
              <a:rPr lang="en-US" dirty="0" smtClean="0"/>
              <a:t>Suffers from “I know it when I see it”</a:t>
            </a:r>
          </a:p>
          <a:p>
            <a:r>
              <a:rPr lang="en-US" dirty="0" smtClean="0"/>
              <a:t>Human Information Behavior Includes how users:</a:t>
            </a:r>
          </a:p>
          <a:p>
            <a:pPr lvl="1"/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Use</a:t>
            </a:r>
          </a:p>
          <a:p>
            <a:pPr lvl="1"/>
            <a:r>
              <a:rPr lang="en-US" dirty="0" smtClean="0"/>
              <a:t>Produce</a:t>
            </a:r>
          </a:p>
          <a:p>
            <a:pPr lvl="1"/>
            <a:r>
              <a:rPr lang="en-US" dirty="0" smtClean="0"/>
              <a:t>Get</a:t>
            </a:r>
          </a:p>
          <a:p>
            <a:pPr lvl="1"/>
            <a:r>
              <a:rPr lang="en-US" dirty="0" smtClean="0"/>
              <a:t>Handle (tactics and strategies)</a:t>
            </a:r>
          </a:p>
          <a:p>
            <a:r>
              <a:rPr lang="en-US" dirty="0" smtClean="0"/>
              <a:t>Influenced by:</a:t>
            </a:r>
          </a:p>
          <a:p>
            <a:pPr lvl="1"/>
            <a:r>
              <a:rPr lang="en-US" dirty="0" smtClean="0"/>
              <a:t>Cognitive</a:t>
            </a:r>
          </a:p>
          <a:p>
            <a:pPr lvl="1"/>
            <a:r>
              <a:rPr lang="en-US" dirty="0" smtClean="0"/>
              <a:t>Perceptual</a:t>
            </a:r>
          </a:p>
          <a:p>
            <a:pPr lvl="1"/>
            <a:r>
              <a:rPr lang="en-US" dirty="0" smtClean="0"/>
              <a:t>Motor</a:t>
            </a:r>
          </a:p>
          <a:p>
            <a:pPr lvl="1"/>
            <a:r>
              <a:rPr lang="en-US" dirty="0" smtClean="0"/>
              <a:t>Tools to access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34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 for Information Seeking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seek information from:</a:t>
            </a:r>
          </a:p>
          <a:p>
            <a:r>
              <a:rPr lang="en-US" dirty="0" smtClean="0"/>
              <a:t>Multiple or One source</a:t>
            </a:r>
          </a:p>
          <a:p>
            <a:r>
              <a:rPr lang="en-US" dirty="0" smtClean="0"/>
              <a:t>Different ways and Search tools (Google vs Books)</a:t>
            </a:r>
          </a:p>
          <a:p>
            <a:r>
              <a:rPr lang="en-US" dirty="0" smtClean="0"/>
              <a:t>Different Source (and how much they trust sources)</a:t>
            </a:r>
          </a:p>
          <a:p>
            <a:r>
              <a:rPr lang="en-US" dirty="0" smtClean="0"/>
              <a:t>Breath vs Depth and Everything In Between.</a:t>
            </a:r>
          </a:p>
          <a:p>
            <a:endParaRPr lang="en-US" dirty="0"/>
          </a:p>
          <a:p>
            <a:r>
              <a:rPr lang="en-US" dirty="0" smtClean="0"/>
              <a:t>Context Dependent but be aware of what users need.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42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guide users to information</a:t>
            </a:r>
          </a:p>
          <a:p>
            <a:r>
              <a:rPr lang="en-US" dirty="0" smtClean="0"/>
              <a:t>Interface metaphorically smells</a:t>
            </a:r>
          </a:p>
          <a:p>
            <a:r>
              <a:rPr lang="en-US" dirty="0" smtClean="0"/>
              <a:t>obtuse or general descriptions remove 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404" y="3397631"/>
            <a:ext cx="6269192" cy="34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73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Information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developing strategies for proving information:</a:t>
            </a:r>
          </a:p>
          <a:p>
            <a:pPr lvl="1"/>
            <a:r>
              <a:rPr lang="en-US" dirty="0" smtClean="0"/>
              <a:t>Less is more, users probably want to get key objectives</a:t>
            </a:r>
          </a:p>
          <a:p>
            <a:pPr lvl="1"/>
            <a:r>
              <a:rPr lang="en-US" dirty="0" smtClean="0"/>
              <a:t>Understand existing concept</a:t>
            </a:r>
          </a:p>
          <a:p>
            <a:pPr lvl="1"/>
            <a:r>
              <a:rPr lang="en-US" dirty="0" smtClean="0"/>
              <a:t>Good Listener (change content based on user needs)</a:t>
            </a:r>
          </a:p>
          <a:p>
            <a:pPr lvl="1"/>
            <a:r>
              <a:rPr lang="en-US" dirty="0" smtClean="0"/>
              <a:t>Someone needs to be responsible.</a:t>
            </a:r>
          </a:p>
          <a:p>
            <a:pPr lvl="1"/>
            <a:r>
              <a:rPr lang="en-US" dirty="0" smtClean="0"/>
              <a:t>Ask questions (justify why you are providing)</a:t>
            </a:r>
          </a:p>
          <a:p>
            <a:endParaRPr lang="en-US" dirty="0" smtClean="0"/>
          </a:p>
          <a:p>
            <a:r>
              <a:rPr lang="en-US" dirty="0"/>
              <a:t>Remember to</a:t>
            </a:r>
          </a:p>
          <a:p>
            <a:pPr lvl="1"/>
            <a:r>
              <a:rPr lang="en-US" dirty="0"/>
              <a:t>Audit</a:t>
            </a:r>
          </a:p>
          <a:p>
            <a:pPr lvl="1"/>
            <a:r>
              <a:rPr lang="en-US" dirty="0"/>
              <a:t>Analyze</a:t>
            </a:r>
          </a:p>
          <a:p>
            <a:pPr lvl="1"/>
            <a:r>
              <a:rPr lang="en-US" dirty="0"/>
              <a:t>Create</a:t>
            </a:r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007191" y="4365167"/>
            <a:ext cx="2650937" cy="1946733"/>
            <a:chOff x="2903220" y="1348740"/>
            <a:chExt cx="6842762" cy="5025027"/>
          </a:xfrm>
        </p:grpSpPr>
        <p:pic>
          <p:nvPicPr>
            <p:cNvPr id="5" name="Picture 2" descr="https://cpb-us-e1.wpmucdn.com/wordpressua.uark.edu/dist/a/315/files/2013/09/Blooms_Taxonomy_pyramid_cake-style-use-with-permissi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220" y="1348740"/>
              <a:ext cx="6842762" cy="502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918460" y="5676900"/>
              <a:ext cx="1859280" cy="624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48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type of writing captures users?</a:t>
            </a:r>
          </a:p>
          <a:p>
            <a:endParaRPr lang="en-US" dirty="0"/>
          </a:p>
          <a:p>
            <a:r>
              <a:rPr lang="en-US" dirty="0" smtClean="0"/>
              <a:t>General rule of thumb aim for: 12 Years old</a:t>
            </a:r>
          </a:p>
          <a:p>
            <a:endParaRPr lang="en-US" dirty="0"/>
          </a:p>
          <a:p>
            <a:r>
              <a:rPr lang="en-US" dirty="0" err="1" smtClean="0"/>
              <a:t>Flesch</a:t>
            </a:r>
            <a:r>
              <a:rPr lang="en-US" dirty="0" smtClean="0"/>
              <a:t> Reading Ease Score</a:t>
            </a:r>
          </a:p>
          <a:p>
            <a:r>
              <a:rPr lang="en-US" dirty="0" smtClean="0"/>
              <a:t>Flesch-Kincaid Grade Level 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38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48" y="220811"/>
            <a:ext cx="7981602" cy="64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2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organize in a structure</a:t>
            </a:r>
          </a:p>
          <a:p>
            <a:r>
              <a:rPr lang="en-US" dirty="0" smtClean="0"/>
              <a:t>Does not mean you should put in a graph structure</a:t>
            </a:r>
          </a:p>
          <a:p>
            <a:r>
              <a:rPr lang="en-US" dirty="0" smtClean="0"/>
              <a:t>Need to fit to a potential mental representation</a:t>
            </a:r>
          </a:p>
          <a:p>
            <a:r>
              <a:rPr lang="en-US" dirty="0" smtClean="0"/>
              <a:t>Accommodate user capabilities and previous knowledge where you can.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16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</a:t>
            </a:r>
            <a:r>
              <a:rPr lang="en-US" dirty="0" smtClean="0"/>
              <a:t>Representations: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770" y="1481816"/>
            <a:ext cx="10404459" cy="50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404" y="2351980"/>
            <a:ext cx="5683513" cy="273429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Mental </a:t>
            </a:r>
            <a:r>
              <a:rPr lang="en-US" dirty="0" smtClean="0"/>
              <a:t>Representations: </a:t>
            </a:r>
            <a:r>
              <a:rPr lang="en-US" dirty="0"/>
              <a:t>Types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383" y="2351980"/>
            <a:ext cx="5885112" cy="27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1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 of Users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represent parts of the world and include:</a:t>
            </a:r>
          </a:p>
          <a:p>
            <a:pPr lvl="1"/>
            <a:r>
              <a:rPr lang="en-US" dirty="0" smtClean="0"/>
              <a:t>Structures</a:t>
            </a:r>
          </a:p>
          <a:p>
            <a:pPr lvl="1"/>
            <a:r>
              <a:rPr lang="en-US" dirty="0" smtClean="0"/>
              <a:t>How they interact</a:t>
            </a:r>
          </a:p>
          <a:p>
            <a:pPr lvl="1"/>
            <a:r>
              <a:rPr lang="en-US" dirty="0" smtClean="0"/>
              <a:t>How the user can interact</a:t>
            </a:r>
          </a:p>
          <a:p>
            <a:r>
              <a:rPr lang="en-US" dirty="0" smtClean="0"/>
              <a:t>Example: How many windows are present where you live.</a:t>
            </a:r>
          </a:p>
          <a:p>
            <a:r>
              <a:rPr lang="en-US" dirty="0" smtClean="0"/>
              <a:t>Example 2: Mental model of a Printer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3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 of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Isometric model is a model in which every feature of artifact is represented</a:t>
            </a:r>
          </a:p>
          <a:p>
            <a:r>
              <a:rPr lang="en-US" dirty="0" smtClean="0"/>
              <a:t>People manage complexity by grouping related features together – homomorphic model.</a:t>
            </a:r>
            <a:endParaRPr lang="en-US" dirty="0"/>
          </a:p>
          <a:p>
            <a:r>
              <a:rPr lang="en-US" dirty="0" smtClean="0"/>
              <a:t>Overly complex models (e.g., internet, space shuttle) tend to be functional</a:t>
            </a:r>
          </a:p>
          <a:p>
            <a:r>
              <a:rPr lang="en-US" dirty="0" smtClean="0"/>
              <a:t>Models will influence: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people use a system</a:t>
            </a:r>
          </a:p>
          <a:p>
            <a:pPr lvl="1"/>
            <a:r>
              <a:rPr lang="en-US" dirty="0" smtClean="0"/>
              <a:t>What strategies they tend to employ</a:t>
            </a:r>
          </a:p>
          <a:p>
            <a:pPr lvl="1"/>
            <a:r>
              <a:rPr lang="en-US" dirty="0" smtClean="0"/>
              <a:t>Errors they are likely to make</a:t>
            </a:r>
          </a:p>
        </p:txBody>
      </p:sp>
    </p:spTree>
    <p:extLst>
      <p:ext uri="{BB962C8B-B14F-4D97-AF65-F5344CB8AC3E}">
        <p14:creationId xmlns:p14="http://schemas.microsoft.com/office/powerpoint/2010/main" val="410239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6517</TotalTime>
  <Words>3188</Words>
  <Application>Microsoft Macintosh PowerPoint</Application>
  <PresentationFormat>Custom</PresentationFormat>
  <Paragraphs>460</Paragraphs>
  <Slides>56</Slides>
  <Notes>37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Human Factors Engineering BME 6086 / BME 4985</vt:lpstr>
      <vt:lpstr>The ABCs of Users</vt:lpstr>
      <vt:lpstr>Cognition</vt:lpstr>
      <vt:lpstr>Mental Representations</vt:lpstr>
      <vt:lpstr>Mental Representations</vt:lpstr>
      <vt:lpstr>Mental Representations: Types</vt:lpstr>
      <vt:lpstr>Mental Representations: Types</vt:lpstr>
      <vt:lpstr>Mental Models of Users </vt:lpstr>
      <vt:lpstr>Mental Models of Users</vt:lpstr>
      <vt:lpstr>Mental Models</vt:lpstr>
      <vt:lpstr>Mental Models</vt:lpstr>
      <vt:lpstr>Confidence in Judgement</vt:lpstr>
      <vt:lpstr>Information that leads to Choice</vt:lpstr>
      <vt:lpstr>PowerPoint Presentation</vt:lpstr>
      <vt:lpstr>Stimulus Response Compatibility</vt:lpstr>
      <vt:lpstr>Mental Models and Designs</vt:lpstr>
      <vt:lpstr>Problem Solving</vt:lpstr>
      <vt:lpstr>Problem Solving</vt:lpstr>
      <vt:lpstr>Problem Solving with Mental Models</vt:lpstr>
      <vt:lpstr>Backtracking</vt:lpstr>
      <vt:lpstr>Backtracking</vt:lpstr>
      <vt:lpstr>Biases</vt:lpstr>
      <vt:lpstr>PowerPoint Presentation</vt:lpstr>
      <vt:lpstr>Biases</vt:lpstr>
      <vt:lpstr>Einstellung</vt:lpstr>
      <vt:lpstr>Insight Problems</vt:lpstr>
      <vt:lpstr>Post Completion Errors</vt:lpstr>
      <vt:lpstr>Ill Structured Problems</vt:lpstr>
      <vt:lpstr>PowerPoint Presentation</vt:lpstr>
      <vt:lpstr>Problem Solving and Design</vt:lpstr>
      <vt:lpstr>Decision Making</vt:lpstr>
      <vt:lpstr>Speed Accuracy Trade Off</vt:lpstr>
      <vt:lpstr>Stimuli Response Compatibility For Decisions</vt:lpstr>
      <vt:lpstr>Biases</vt:lpstr>
      <vt:lpstr>Feedback</vt:lpstr>
      <vt:lpstr>Expertise</vt:lpstr>
      <vt:lpstr>In Design</vt:lpstr>
      <vt:lpstr>Why don’t user do what they should?</vt:lpstr>
      <vt:lpstr>Perceived Expertise</vt:lpstr>
      <vt:lpstr>Perceived expertise</vt:lpstr>
      <vt:lpstr>Communication</vt:lpstr>
      <vt:lpstr>Grices Maxims of Converation (1978)</vt:lpstr>
      <vt:lpstr>Reading</vt:lpstr>
      <vt:lpstr>Things that affect Reading</vt:lpstr>
      <vt:lpstr>PowerPoint Presentation</vt:lpstr>
      <vt:lpstr>PowerPoint Presentation</vt:lpstr>
      <vt:lpstr>Font</vt:lpstr>
      <vt:lpstr>Electronic vs Paper</vt:lpstr>
      <vt:lpstr>Scanning/List Behavior</vt:lpstr>
      <vt:lpstr>Information</vt:lpstr>
      <vt:lpstr>Consideration for Information Seeking</vt:lpstr>
      <vt:lpstr>Information Scent</vt:lpstr>
      <vt:lpstr>Creating Information Content</vt:lpstr>
      <vt:lpstr>Creating Content</vt:lpstr>
      <vt:lpstr>PowerPoint Presentation</vt:lpstr>
      <vt:lpstr>Information Organization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 BME 5XX</dc:title>
  <dc:creator>Jeffrey Bolkhovsky</dc:creator>
  <cp:lastModifiedBy>f</cp:lastModifiedBy>
  <cp:revision>276</cp:revision>
  <dcterms:created xsi:type="dcterms:W3CDTF">2018-08-21T12:37:28Z</dcterms:created>
  <dcterms:modified xsi:type="dcterms:W3CDTF">2019-07-13T18:55:28Z</dcterms:modified>
</cp:coreProperties>
</file>