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p4" ContentType="video/unknown"/>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32" r:id="rId3"/>
    <p:sldId id="392" r:id="rId4"/>
    <p:sldId id="405" r:id="rId5"/>
    <p:sldId id="408" r:id="rId6"/>
    <p:sldId id="412" r:id="rId7"/>
    <p:sldId id="409" r:id="rId8"/>
    <p:sldId id="414" r:id="rId9"/>
    <p:sldId id="410" r:id="rId10"/>
    <p:sldId id="433" r:id="rId11"/>
    <p:sldId id="411" r:id="rId12"/>
    <p:sldId id="415" r:id="rId13"/>
    <p:sldId id="417" r:id="rId14"/>
    <p:sldId id="418" r:id="rId15"/>
    <p:sldId id="419" r:id="rId16"/>
    <p:sldId id="397" r:id="rId17"/>
    <p:sldId id="420" r:id="rId18"/>
    <p:sldId id="421" r:id="rId19"/>
    <p:sldId id="396" r:id="rId20"/>
    <p:sldId id="406" r:id="rId21"/>
    <p:sldId id="407" r:id="rId22"/>
    <p:sldId id="398" r:id="rId23"/>
    <p:sldId id="422" r:id="rId24"/>
    <p:sldId id="423" r:id="rId25"/>
    <p:sldId id="424" r:id="rId26"/>
    <p:sldId id="425" r:id="rId27"/>
    <p:sldId id="426" r:id="rId28"/>
    <p:sldId id="400" r:id="rId29"/>
    <p:sldId id="416" r:id="rId30"/>
    <p:sldId id="427" r:id="rId31"/>
    <p:sldId id="428" r:id="rId32"/>
    <p:sldId id="429" r:id="rId33"/>
    <p:sldId id="430" r:id="rId34"/>
    <p:sldId id="431" r:id="rId35"/>
    <p:sldId id="432" r:id="rId36"/>
    <p:sldId id="404" r:id="rId37"/>
    <p:sldId id="339" r:id="rId38"/>
    <p:sldId id="340" r:id="rId39"/>
    <p:sldId id="341" r:id="rId40"/>
    <p:sldId id="342" r:id="rId41"/>
    <p:sldId id="343" r:id="rId42"/>
    <p:sldId id="344" r:id="rId43"/>
    <p:sldId id="345" r:id="rId44"/>
    <p:sldId id="346" r:id="rId45"/>
    <p:sldId id="347" r:id="rId46"/>
    <p:sldId id="34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67305" autoAdjust="0"/>
  </p:normalViewPr>
  <p:slideViewPr>
    <p:cSldViewPr snapToGrid="0">
      <p:cViewPr varScale="1">
        <p:scale>
          <a:sx n="91" d="100"/>
          <a:sy n="91" d="100"/>
        </p:scale>
        <p:origin x="-175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A36C2-195F-453C-A9EB-69B1199060DF}" type="datetimeFigureOut">
              <a:rPr lang="en-US" smtClean="0"/>
              <a:t>11/07/2019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030F8-E745-40EC-91AC-C23CE54D20A2}" type="slidenum">
              <a:rPr lang="en-US" smtClean="0"/>
              <a:t>‹#›</a:t>
            </a:fld>
            <a:endParaRPr lang="en-US"/>
          </a:p>
        </p:txBody>
      </p:sp>
    </p:spTree>
    <p:extLst>
      <p:ext uri="{BB962C8B-B14F-4D97-AF65-F5344CB8AC3E}">
        <p14:creationId xmlns:p14="http://schemas.microsoft.com/office/powerpoint/2010/main" val="396221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smtClean="0">
                <a:solidFill>
                  <a:srgbClr val="FFFF00"/>
                </a:solidFill>
              </a:rPr>
              <a:t>A</a:t>
            </a:r>
            <a:r>
              <a:rPr lang="en-US" dirty="0" smtClean="0"/>
              <a:t>nthropometrics: the shape of the body and how it influences what is</a:t>
            </a:r>
          </a:p>
          <a:p>
            <a:pPr marL="0" indent="0">
              <a:buNone/>
            </a:pPr>
            <a:r>
              <a:rPr lang="en-US" dirty="0" smtClean="0"/>
              <a:t>	designed; consideration of the physical characteristics of intended users such</a:t>
            </a:r>
          </a:p>
          <a:p>
            <a:pPr marL="0" indent="0">
              <a:buNone/>
            </a:pPr>
            <a:r>
              <a:rPr lang="en-US" dirty="0" smtClean="0"/>
              <a:t>	as what size they are, what muscle strength they have, and so on</a:t>
            </a:r>
          </a:p>
          <a:p>
            <a:pPr marL="0" indent="0">
              <a:buNone/>
            </a:pPr>
            <a:r>
              <a:rPr lang="en-US" sz="2800" dirty="0" smtClean="0">
                <a:solidFill>
                  <a:srgbClr val="FFFF00"/>
                </a:solidFill>
              </a:rPr>
              <a:t>B</a:t>
            </a:r>
            <a:r>
              <a:rPr lang="en-US" dirty="0" smtClean="0"/>
              <a:t>ehavior: perceptual and motivational characteristics, looking at what people</a:t>
            </a:r>
          </a:p>
          <a:p>
            <a:pPr marL="0" indent="0">
              <a:buNone/>
            </a:pPr>
            <a:r>
              <a:rPr lang="en-US" dirty="0" smtClean="0"/>
              <a:t>	can perceive and why they do what they do</a:t>
            </a:r>
          </a:p>
          <a:p>
            <a:pPr marL="0" indent="0">
              <a:buNone/>
            </a:pPr>
            <a:r>
              <a:rPr lang="en-US" sz="2800" dirty="0" smtClean="0">
                <a:solidFill>
                  <a:srgbClr val="FFFF00"/>
                </a:solidFill>
              </a:rPr>
              <a:t>C</a:t>
            </a:r>
            <a:r>
              <a:rPr lang="en-US" dirty="0" smtClean="0"/>
              <a:t>ognition: learning, attention, and other aspects of cognition and how these</a:t>
            </a:r>
          </a:p>
          <a:p>
            <a:pPr marL="0" indent="0">
              <a:buNone/>
            </a:pPr>
            <a:r>
              <a:rPr lang="en-US" dirty="0" smtClean="0"/>
              <a:t>	processes influence design; users defined by how they think and what they</a:t>
            </a:r>
          </a:p>
          <a:p>
            <a:pPr marL="0" indent="0">
              <a:buNone/>
            </a:pPr>
            <a:r>
              <a:rPr lang="en-US" dirty="0" smtClean="0"/>
              <a:t>	know and what knowledge they can acquire</a:t>
            </a:r>
          </a:p>
          <a:p>
            <a:pPr marL="0" indent="0">
              <a:buNone/>
            </a:pPr>
            <a:r>
              <a:rPr lang="en-US" sz="3200" dirty="0" smtClean="0">
                <a:solidFill>
                  <a:srgbClr val="FFFF00"/>
                </a:solidFill>
              </a:rPr>
              <a:t>S</a:t>
            </a:r>
            <a:r>
              <a:rPr lang="en-US" dirty="0" smtClean="0"/>
              <a:t>ocial factors: how groups of users behave, and how to support them through</a:t>
            </a:r>
          </a:p>
          <a:p>
            <a:pPr marL="0" indent="0">
              <a:buNone/>
            </a:pPr>
            <a:r>
              <a:rPr lang="en-US" dirty="0" smtClean="0"/>
              <a:t>	design; users defined by where they are—their context broadly defined</a:t>
            </a:r>
          </a:p>
          <a:p>
            <a:pPr marL="0" indent="0">
              <a:buNone/>
            </a:pPr>
            <a:r>
              <a:rPr lang="en-US" dirty="0" smtClean="0"/>
              <a:t>	including their relationships to other people.</a:t>
            </a:r>
          </a:p>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a:t>
            </a:fld>
            <a:endParaRPr lang="en-US"/>
          </a:p>
        </p:txBody>
      </p:sp>
    </p:spTree>
    <p:extLst>
      <p:ext uri="{BB962C8B-B14F-4D97-AF65-F5344CB8AC3E}">
        <p14:creationId xmlns:p14="http://schemas.microsoft.com/office/powerpoint/2010/main" val="102126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Loci: </a:t>
            </a:r>
            <a:r>
              <a:rPr lang="en-US" sz="1200" b="0" i="0" u="none" strike="noStrike" kern="1200" baseline="0" dirty="0" smtClean="0">
                <a:solidFill>
                  <a:schemeClr val="tx1"/>
                </a:solidFill>
                <a:latin typeface="+mn-lt"/>
                <a:ea typeface="+mn-ea"/>
                <a:cs typeface="+mn-cs"/>
              </a:rPr>
              <a:t>In this</a:t>
            </a:r>
          </a:p>
          <a:p>
            <a:r>
              <a:rPr lang="en-US" sz="1200" b="0" i="0" u="none" strike="noStrike" kern="1200" baseline="0" dirty="0" smtClean="0">
                <a:solidFill>
                  <a:schemeClr val="tx1"/>
                </a:solidFill>
                <a:latin typeface="+mn-lt"/>
                <a:ea typeface="+mn-ea"/>
                <a:cs typeface="+mn-cs"/>
              </a:rPr>
              <a:t>mnemonic, a speaker (typically) would store in memory something familiar to</a:t>
            </a:r>
          </a:p>
          <a:p>
            <a:r>
              <a:rPr lang="en-US" sz="1200" b="0" i="0" u="none" strike="noStrike" kern="1200" baseline="0" dirty="0" smtClean="0">
                <a:solidFill>
                  <a:schemeClr val="tx1"/>
                </a:solidFill>
                <a:latin typeface="+mn-lt"/>
                <a:ea typeface="+mn-ea"/>
                <a:cs typeface="+mn-cs"/>
              </a:rPr>
              <a:t>them, like a set of locations in their house. They would then associate the items</a:t>
            </a:r>
          </a:p>
          <a:p>
            <a:r>
              <a:rPr lang="en-US" sz="1200" b="0" i="0" u="none" strike="noStrike" kern="1200" baseline="0" dirty="0" smtClean="0">
                <a:solidFill>
                  <a:schemeClr val="tx1"/>
                </a:solidFill>
                <a:latin typeface="+mn-lt"/>
                <a:ea typeface="+mn-ea"/>
                <a:cs typeface="+mn-cs"/>
              </a:rPr>
              <a:t>that they later wanted to with these locations. Retrieving a set of items in this way</a:t>
            </a:r>
          </a:p>
          <a:p>
            <a:r>
              <a:rPr lang="en-US" sz="1200" b="0" i="0" u="none" strike="noStrike" kern="1200" baseline="0" dirty="0" smtClean="0">
                <a:solidFill>
                  <a:schemeClr val="tx1"/>
                </a:solidFill>
                <a:latin typeface="+mn-lt"/>
                <a:ea typeface="+mn-ea"/>
                <a:cs typeface="+mn-cs"/>
              </a:rPr>
              <a:t>is much more robust than trying to recall each item individually without any</a:t>
            </a:r>
          </a:p>
          <a:p>
            <a:r>
              <a:rPr lang="en-US" sz="1200" b="0" i="0" u="none" strike="noStrike" kern="1200" baseline="0" dirty="0" smtClean="0">
                <a:solidFill>
                  <a:schemeClr val="tx1"/>
                </a:solidFill>
                <a:latin typeface="+mn-lt"/>
                <a:ea typeface="+mn-ea"/>
                <a:cs typeface="+mn-cs"/>
              </a:rPr>
              <a:t>associated, structured context.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easier to recognize something you have previously seen than it is to recall what is was you saw.</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15</a:t>
            </a:fld>
            <a:endParaRPr lang="en-US"/>
          </a:p>
        </p:txBody>
      </p:sp>
    </p:spTree>
    <p:extLst>
      <p:ext uri="{BB962C8B-B14F-4D97-AF65-F5344CB8AC3E}">
        <p14:creationId xmlns:p14="http://schemas.microsoft.com/office/powerpoint/2010/main" val="3160459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lgn="ctr">
              <a:defRPr sz="3200">
                <a:solidFill>
                  <a:srgbClr val="000000"/>
                </a:solidFill>
                <a:latin typeface="Gill Sans" pitchFamily="92" charset="0"/>
                <a:ea typeface="ヒラギノ角ゴ ProN W3" pitchFamily="92" charset="-128"/>
                <a:sym typeface="Gill Sans" pitchFamily="92" charset="0"/>
              </a:defRPr>
            </a:lvl1pPr>
            <a:lvl2pPr marL="742950" indent="-285750" algn="ctr">
              <a:defRPr sz="3200">
                <a:solidFill>
                  <a:srgbClr val="000000"/>
                </a:solidFill>
                <a:latin typeface="Gill Sans" pitchFamily="92" charset="0"/>
                <a:ea typeface="ヒラギノ角ゴ ProN W3" pitchFamily="92" charset="-128"/>
                <a:sym typeface="Gill Sans" pitchFamily="92" charset="0"/>
              </a:defRPr>
            </a:lvl2pPr>
            <a:lvl3pPr marL="1143000" indent="-228600" algn="ctr">
              <a:defRPr sz="3200">
                <a:solidFill>
                  <a:srgbClr val="000000"/>
                </a:solidFill>
                <a:latin typeface="Gill Sans" pitchFamily="92" charset="0"/>
                <a:ea typeface="ヒラギノ角ゴ ProN W3" pitchFamily="92" charset="-128"/>
                <a:sym typeface="Gill Sans" pitchFamily="92" charset="0"/>
              </a:defRPr>
            </a:lvl3pPr>
            <a:lvl4pPr marL="1600200" indent="-228600" algn="ctr">
              <a:defRPr sz="3200">
                <a:solidFill>
                  <a:srgbClr val="000000"/>
                </a:solidFill>
                <a:latin typeface="Gill Sans" pitchFamily="92" charset="0"/>
                <a:ea typeface="ヒラギノ角ゴ ProN W3" pitchFamily="92" charset="-128"/>
                <a:sym typeface="Gill Sans" pitchFamily="92" charset="0"/>
              </a:defRPr>
            </a:lvl4pPr>
            <a:lvl5pPr marL="2057400" indent="-228600" algn="ctr">
              <a:defRPr sz="3200">
                <a:solidFill>
                  <a:srgbClr val="000000"/>
                </a:solidFill>
                <a:latin typeface="Gill Sans" pitchFamily="92" charset="0"/>
                <a:ea typeface="ヒラギノ角ゴ ProN W3" pitchFamily="92" charset="-128"/>
                <a:sym typeface="Gill Sans" pitchFamily="92" charset="0"/>
              </a:defRPr>
            </a:lvl5pPr>
            <a:lvl6pPr marL="25146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6pPr>
            <a:lvl7pPr marL="29718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7pPr>
            <a:lvl8pPr marL="34290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8pPr>
            <a:lvl9pPr marL="38862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9pPr>
          </a:lstStyle>
          <a:p>
            <a:pPr algn="r"/>
            <a:fld id="{38227A78-83D1-4593-BB2B-C68D74833E6E}" type="slidenum">
              <a:rPr lang="en-US" altLang="en-US" sz="1200"/>
              <a:pPr algn="r"/>
              <a:t>16</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dirty="0" smtClean="0"/>
              <a:t>How to apply what we know to learning something.</a:t>
            </a:r>
          </a:p>
          <a:p>
            <a:pPr eaLnBrk="1" hangingPunct="1"/>
            <a:endParaRPr lang="en-US" altLang="en-US" dirty="0" smtClean="0"/>
          </a:p>
          <a:p>
            <a:pPr eaLnBrk="1" hangingPunct="1"/>
            <a:r>
              <a:rPr lang="en-US" altLang="en-US" dirty="0" smtClean="0"/>
              <a:t>Reflect</a:t>
            </a:r>
            <a:r>
              <a:rPr lang="en-US" altLang="en-US" baseline="0" dirty="0" smtClean="0"/>
              <a:t> frequently means to write</a:t>
            </a:r>
            <a:endParaRPr lang="en-US" altLang="en-US" dirty="0" smtClean="0"/>
          </a:p>
        </p:txBody>
      </p:sp>
    </p:spTree>
    <p:extLst>
      <p:ext uri="{BB962C8B-B14F-4D97-AF65-F5344CB8AC3E}">
        <p14:creationId xmlns:p14="http://schemas.microsoft.com/office/powerpoint/2010/main" val="54438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Loci: </a:t>
            </a:r>
            <a:r>
              <a:rPr lang="en-US" sz="1200" b="0" i="0" u="none" strike="noStrike" kern="1200" baseline="0" dirty="0" smtClean="0">
                <a:solidFill>
                  <a:schemeClr val="tx1"/>
                </a:solidFill>
                <a:latin typeface="+mn-lt"/>
                <a:ea typeface="+mn-ea"/>
                <a:cs typeface="+mn-cs"/>
              </a:rPr>
              <a:t>In this</a:t>
            </a:r>
          </a:p>
          <a:p>
            <a:r>
              <a:rPr lang="en-US" sz="1200" b="0" i="0" u="none" strike="noStrike" kern="1200" baseline="0" dirty="0" smtClean="0">
                <a:solidFill>
                  <a:schemeClr val="tx1"/>
                </a:solidFill>
                <a:latin typeface="+mn-lt"/>
                <a:ea typeface="+mn-ea"/>
                <a:cs typeface="+mn-cs"/>
              </a:rPr>
              <a:t>mnemonic, a speaker (typically) would store in memory something familiar to</a:t>
            </a:r>
          </a:p>
          <a:p>
            <a:r>
              <a:rPr lang="en-US" sz="1200" b="0" i="0" u="none" strike="noStrike" kern="1200" baseline="0" dirty="0" smtClean="0">
                <a:solidFill>
                  <a:schemeClr val="tx1"/>
                </a:solidFill>
                <a:latin typeface="+mn-lt"/>
                <a:ea typeface="+mn-ea"/>
                <a:cs typeface="+mn-cs"/>
              </a:rPr>
              <a:t>them, like a set of locations in their house. They would then associate the items</a:t>
            </a:r>
          </a:p>
          <a:p>
            <a:r>
              <a:rPr lang="en-US" sz="1200" b="0" i="0" u="none" strike="noStrike" kern="1200" baseline="0" dirty="0" smtClean="0">
                <a:solidFill>
                  <a:schemeClr val="tx1"/>
                </a:solidFill>
                <a:latin typeface="+mn-lt"/>
                <a:ea typeface="+mn-ea"/>
                <a:cs typeface="+mn-cs"/>
              </a:rPr>
              <a:t>that they later wanted to with these locations. Retrieving a set of items in this way</a:t>
            </a:r>
          </a:p>
          <a:p>
            <a:r>
              <a:rPr lang="en-US" sz="1200" b="0" i="0" u="none" strike="noStrike" kern="1200" baseline="0" dirty="0" smtClean="0">
                <a:solidFill>
                  <a:schemeClr val="tx1"/>
                </a:solidFill>
                <a:latin typeface="+mn-lt"/>
                <a:ea typeface="+mn-ea"/>
                <a:cs typeface="+mn-cs"/>
              </a:rPr>
              <a:t>is much more robust than trying to recall each item individually without any</a:t>
            </a:r>
          </a:p>
          <a:p>
            <a:r>
              <a:rPr lang="en-US" sz="1200" b="0" i="0" u="none" strike="noStrike" kern="1200" baseline="0" dirty="0" smtClean="0">
                <a:solidFill>
                  <a:schemeClr val="tx1"/>
                </a:solidFill>
                <a:latin typeface="+mn-lt"/>
                <a:ea typeface="+mn-ea"/>
                <a:cs typeface="+mn-cs"/>
              </a:rPr>
              <a:t>associated, structured context.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easier to recognize something you have previously seen than it is to recall what is was you saw.</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17</a:t>
            </a:fld>
            <a:endParaRPr lang="en-US"/>
          </a:p>
        </p:txBody>
      </p:sp>
    </p:spTree>
    <p:extLst>
      <p:ext uri="{BB962C8B-B14F-4D97-AF65-F5344CB8AC3E}">
        <p14:creationId xmlns:p14="http://schemas.microsoft.com/office/powerpoint/2010/main" val="2179270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Priming:</a:t>
            </a:r>
          </a:p>
          <a:p>
            <a:r>
              <a:rPr lang="en-US" sz="1200" b="0" i="0" u="none" strike="noStrike" kern="1200" baseline="0" dirty="0" smtClean="0">
                <a:solidFill>
                  <a:schemeClr val="tx1"/>
                </a:solidFill>
                <a:latin typeface="+mn-lt"/>
                <a:ea typeface="+mn-ea"/>
                <a:cs typeface="+mn-cs"/>
              </a:rPr>
              <a:t>‘‘bed rest awake tired dream wake snooze blanket doze slumber snore nap peace yawn drowsy,’’ many</a:t>
            </a:r>
          </a:p>
          <a:p>
            <a:r>
              <a:rPr lang="en-US" sz="1200" b="0" i="0" u="none" strike="noStrike" kern="1200" baseline="0" dirty="0" smtClean="0">
                <a:solidFill>
                  <a:schemeClr val="tx1"/>
                </a:solidFill>
                <a:latin typeface="+mn-lt"/>
                <a:ea typeface="+mn-ea"/>
                <a:cs typeface="+mn-cs"/>
              </a:rPr>
              <a:t>subjects will report that ‘‘sleep’’ was included as well. This effect can be explained</a:t>
            </a:r>
          </a:p>
          <a:p>
            <a:r>
              <a:rPr lang="en-US" sz="1200" b="0" i="0" u="none" strike="noStrike" kern="1200" baseline="0" dirty="0" smtClean="0">
                <a:solidFill>
                  <a:schemeClr val="tx1"/>
                </a:solidFill>
                <a:latin typeface="+mn-lt"/>
                <a:ea typeface="+mn-ea"/>
                <a:cs typeface="+mn-cs"/>
              </a:rPr>
              <a:t>by noting that many, if not all, of these words prime the word ‘‘sleep.’’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Lotus: What color hat was the suspect wearing later prompts people to thing the suspect was wearing a hat</a:t>
            </a:r>
          </a:p>
          <a:p>
            <a:r>
              <a:rPr lang="en-US" sz="1200" b="0" i="0" u="none" strike="noStrike" kern="1200" baseline="0" dirty="0" smtClean="0">
                <a:solidFill>
                  <a:schemeClr val="tx1"/>
                </a:solidFill>
                <a:latin typeface="+mn-lt"/>
                <a:ea typeface="+mn-ea"/>
                <a:cs typeface="+mn-cs"/>
              </a:rPr>
              <a:t>Did you ever meet bugs bunny in Disney world as a child? Bugs Bunny is warner brothers</a:t>
            </a:r>
          </a:p>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18</a:t>
            </a:fld>
            <a:endParaRPr lang="en-US"/>
          </a:p>
        </p:txBody>
      </p:sp>
    </p:spTree>
    <p:extLst>
      <p:ext uri="{BB962C8B-B14F-4D97-AF65-F5344CB8AC3E}">
        <p14:creationId xmlns:p14="http://schemas.microsoft.com/office/powerpoint/2010/main" val="198918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rgbClr val="000000"/>
                </a:solidFill>
                <a:latin typeface="Gill Sans" pitchFamily="92" charset="0"/>
                <a:ea typeface="ヒラギノ角ゴ ProN W3" pitchFamily="92" charset="-128"/>
                <a:sym typeface="Gill Sans" pitchFamily="92" charset="0"/>
              </a:defRPr>
            </a:lvl1pPr>
            <a:lvl2pPr marL="742950" indent="-285750" algn="ctr">
              <a:defRPr sz="3200">
                <a:solidFill>
                  <a:srgbClr val="000000"/>
                </a:solidFill>
                <a:latin typeface="Gill Sans" pitchFamily="92" charset="0"/>
                <a:ea typeface="ヒラギノ角ゴ ProN W3" pitchFamily="92" charset="-128"/>
                <a:sym typeface="Gill Sans" pitchFamily="92" charset="0"/>
              </a:defRPr>
            </a:lvl2pPr>
            <a:lvl3pPr marL="1143000" indent="-228600" algn="ctr">
              <a:defRPr sz="3200">
                <a:solidFill>
                  <a:srgbClr val="000000"/>
                </a:solidFill>
                <a:latin typeface="Gill Sans" pitchFamily="92" charset="0"/>
                <a:ea typeface="ヒラギノ角ゴ ProN W3" pitchFamily="92" charset="-128"/>
                <a:sym typeface="Gill Sans" pitchFamily="92" charset="0"/>
              </a:defRPr>
            </a:lvl3pPr>
            <a:lvl4pPr marL="1600200" indent="-228600" algn="ctr">
              <a:defRPr sz="3200">
                <a:solidFill>
                  <a:srgbClr val="000000"/>
                </a:solidFill>
                <a:latin typeface="Gill Sans" pitchFamily="92" charset="0"/>
                <a:ea typeface="ヒラギノ角ゴ ProN W3" pitchFamily="92" charset="-128"/>
                <a:sym typeface="Gill Sans" pitchFamily="92" charset="0"/>
              </a:defRPr>
            </a:lvl4pPr>
            <a:lvl5pPr marL="2057400" indent="-228600" algn="ctr">
              <a:defRPr sz="3200">
                <a:solidFill>
                  <a:srgbClr val="000000"/>
                </a:solidFill>
                <a:latin typeface="Gill Sans" pitchFamily="92" charset="0"/>
                <a:ea typeface="ヒラギノ角ゴ ProN W3" pitchFamily="92" charset="-128"/>
                <a:sym typeface="Gill Sans" pitchFamily="92" charset="0"/>
              </a:defRPr>
            </a:lvl5pPr>
            <a:lvl6pPr marL="25146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6pPr>
            <a:lvl7pPr marL="29718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7pPr>
            <a:lvl8pPr marL="34290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8pPr>
            <a:lvl9pPr marL="38862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9pPr>
          </a:lstStyle>
          <a:p>
            <a:pPr algn="r"/>
            <a:fld id="{EF82B4EE-8F02-4ADA-BF17-09F946A85B25}" type="slidenum">
              <a:rPr lang="en-US" altLang="en-US" sz="1200">
                <a:solidFill>
                  <a:schemeClr val="tx1"/>
                </a:solidFill>
                <a:latin typeface="Arial" panose="020B0604020202020204" pitchFamily="34" charset="0"/>
              </a:rPr>
              <a:pPr algn="r"/>
              <a:t>19</a:t>
            </a:fld>
            <a:endParaRPr lang="en-US" altLang="en-US" sz="1200">
              <a:solidFill>
                <a:schemeClr val="tx1"/>
              </a:solidFill>
              <a:latin typeface="Arial" panose="020B0604020202020204" pitchFamily="34" charset="0"/>
            </a:endParaRPr>
          </a:p>
        </p:txBody>
      </p:sp>
      <p:sp>
        <p:nvSpPr>
          <p:cNvPr id="63491" name="Rectangle 2"/>
          <p:cNvSpPr>
            <a:spLocks noGrp="1" noRot="1" noChangeAspect="1" noChangeArrowheads="1" noTextEdit="1"/>
          </p:cNvSpPr>
          <p:nvPr>
            <p:ph type="sldImg"/>
          </p:nvPr>
        </p:nvSpPr>
        <p:spPr>
          <a:ln cap="flat"/>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3" rIns="93663"/>
          <a:lstStyle/>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Implications</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1061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20</a:t>
            </a:fld>
            <a:endParaRPr lang="en-US"/>
          </a:p>
        </p:txBody>
      </p:sp>
    </p:spTree>
    <p:extLst>
      <p:ext uri="{BB962C8B-B14F-4D97-AF65-F5344CB8AC3E}">
        <p14:creationId xmlns:p14="http://schemas.microsoft.com/office/powerpoint/2010/main" val="4090702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36175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2948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define resources for processing and holding information,</a:t>
            </a:r>
          </a:p>
          <a:p>
            <a:r>
              <a:rPr lang="en-US" sz="1200" b="0" i="0" u="none" strike="noStrike" kern="1200" baseline="0" dirty="0" smtClean="0">
                <a:solidFill>
                  <a:schemeClr val="tx1"/>
                </a:solidFill>
                <a:latin typeface="+mn-lt"/>
                <a:ea typeface="+mn-ea"/>
                <a:cs typeface="+mn-cs"/>
              </a:rPr>
              <a:t>with some tasks using more of one type of resource than another.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Most of the evidence to support </a:t>
            </a:r>
            <a:r>
              <a:rPr lang="en-US" sz="1200" b="0" i="0" u="none" strike="noStrike" kern="1200" baseline="0" dirty="0" err="1" smtClean="0">
                <a:solidFill>
                  <a:schemeClr val="tx1"/>
                </a:solidFill>
                <a:latin typeface="+mn-lt"/>
                <a:ea typeface="+mn-ea"/>
                <a:cs typeface="+mn-cs"/>
              </a:rPr>
              <a:t>Wickens</a:t>
            </a:r>
            <a:r>
              <a:rPr lang="en-US" sz="1200" b="0" i="0" u="none" strike="noStrike" kern="1200" baseline="0" dirty="0" smtClean="0">
                <a:solidFill>
                  <a:schemeClr val="tx1"/>
                </a:solidFill>
                <a:latin typeface="+mn-lt"/>
                <a:ea typeface="+mn-ea"/>
                <a:cs typeface="+mn-cs"/>
              </a:rPr>
              <a:t>’ model of attentional resources comes</a:t>
            </a:r>
          </a:p>
          <a:p>
            <a:r>
              <a:rPr lang="en-US" sz="1200" b="0" i="0" u="none" strike="noStrike" kern="1200" baseline="0" dirty="0" smtClean="0">
                <a:solidFill>
                  <a:schemeClr val="tx1"/>
                </a:solidFill>
                <a:latin typeface="+mn-lt"/>
                <a:ea typeface="+mn-ea"/>
                <a:cs typeface="+mn-cs"/>
              </a:rPr>
              <a:t>from studies of dual task performance.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Evidence for two different types of</a:t>
            </a:r>
          </a:p>
          <a:p>
            <a:r>
              <a:rPr lang="en-US" sz="1200" b="0" i="0" u="none" strike="noStrike" kern="1200" baseline="0" dirty="0" smtClean="0">
                <a:solidFill>
                  <a:schemeClr val="tx1"/>
                </a:solidFill>
                <a:latin typeface="+mn-lt"/>
                <a:ea typeface="+mn-ea"/>
                <a:cs typeface="+mn-cs"/>
              </a:rPr>
              <a:t>resources, for example, can be found by varying the difficulty of responding to one</a:t>
            </a:r>
          </a:p>
          <a:p>
            <a:r>
              <a:rPr lang="en-US" sz="1200" b="0" i="0" u="none" strike="noStrike" kern="1200" baseline="0" dirty="0" smtClean="0">
                <a:solidFill>
                  <a:schemeClr val="tx1"/>
                </a:solidFill>
                <a:latin typeface="+mn-lt"/>
                <a:ea typeface="+mn-ea"/>
                <a:cs typeface="+mn-cs"/>
              </a:rPr>
              <a:t>task and looking at performance on a concurrent (more) perceptual task. The</a:t>
            </a:r>
          </a:p>
          <a:p>
            <a:r>
              <a:rPr lang="en-US" sz="1200" b="0" i="0" u="none" strike="noStrike" kern="1200" baseline="0" dirty="0" smtClean="0">
                <a:solidFill>
                  <a:schemeClr val="tx1"/>
                </a:solidFill>
                <a:latin typeface="+mn-lt"/>
                <a:ea typeface="+mn-ea"/>
                <a:cs typeface="+mn-cs"/>
              </a:rPr>
              <a:t>performance on the perceptual task is (more or less) constant, even though more</a:t>
            </a:r>
          </a:p>
          <a:p>
            <a:r>
              <a:rPr lang="en-US" sz="1200" b="0" i="0" u="none" strike="noStrike" kern="1200" baseline="0" dirty="0" smtClean="0">
                <a:solidFill>
                  <a:schemeClr val="tx1"/>
                </a:solidFill>
                <a:latin typeface="+mn-lt"/>
                <a:ea typeface="+mn-ea"/>
                <a:cs typeface="+mn-cs"/>
              </a:rPr>
              <a:t>resources are needed for the responding task.</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24</a:t>
            </a:fld>
            <a:endParaRPr lang="en-US"/>
          </a:p>
        </p:txBody>
      </p:sp>
    </p:spTree>
    <p:extLst>
      <p:ext uri="{BB962C8B-B14F-4D97-AF65-F5344CB8AC3E}">
        <p14:creationId xmlns:p14="http://schemas.microsoft.com/office/powerpoint/2010/main" val="1810744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Using open loop control: behavior is based on anticipation and feedforward</a:t>
            </a:r>
          </a:p>
          <a:p>
            <a:r>
              <a:rPr lang="en-US" sz="1200" b="0" i="0" u="none" strike="noStrike" kern="1200" baseline="0" dirty="0" smtClean="0">
                <a:solidFill>
                  <a:schemeClr val="tx1"/>
                </a:solidFill>
                <a:latin typeface="+mn-lt"/>
                <a:ea typeface="+mn-ea"/>
                <a:cs typeface="+mn-cs"/>
              </a:rPr>
              <a:t>rather than feedback, so there is little or no need for them to monitor the result of</a:t>
            </a:r>
          </a:p>
          <a:p>
            <a:r>
              <a:rPr lang="en-US" sz="1200" b="0" i="0" u="none" strike="noStrike" kern="1200" baseline="0" dirty="0" smtClean="0">
                <a:solidFill>
                  <a:schemeClr val="tx1"/>
                </a:solidFill>
                <a:latin typeface="+mn-lt"/>
                <a:ea typeface="+mn-ea"/>
                <a:cs typeface="+mn-cs"/>
              </a:rPr>
              <a:t>their actions. Other activities can be performed at the same time—automatized</a:t>
            </a:r>
          </a:p>
          <a:p>
            <a:r>
              <a:rPr lang="en-US" sz="1200" b="0" i="0" u="none" strike="noStrike" kern="1200" baseline="0" dirty="0" smtClean="0">
                <a:solidFill>
                  <a:schemeClr val="tx1"/>
                </a:solidFill>
                <a:latin typeface="+mn-lt"/>
                <a:ea typeface="+mn-ea"/>
                <a:cs typeface="+mn-cs"/>
              </a:rPr>
              <a:t>driving and game play and typing are examples. (Not looking at a cursor when typing)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Using closed loop control: performance is mediated using feedback on any</a:t>
            </a:r>
          </a:p>
          <a:p>
            <a:r>
              <a:rPr lang="en-US" sz="1200" b="0" i="0" u="none" strike="noStrike" kern="1200" baseline="0" dirty="0" smtClean="0">
                <a:solidFill>
                  <a:schemeClr val="tx1"/>
                </a:solidFill>
                <a:latin typeface="+mn-lt"/>
                <a:ea typeface="+mn-ea"/>
                <a:cs typeface="+mn-cs"/>
              </a:rPr>
              <a:t>actions carried out, so conscious monitoring of behavior is required. Only one</a:t>
            </a:r>
          </a:p>
          <a:p>
            <a:r>
              <a:rPr lang="en-US" sz="1200" b="0" i="0" u="none" strike="noStrike" kern="1200" baseline="0" dirty="0" smtClean="0">
                <a:solidFill>
                  <a:schemeClr val="tx1"/>
                </a:solidFill>
                <a:latin typeface="+mn-lt"/>
                <a:ea typeface="+mn-ea"/>
                <a:cs typeface="+mn-cs"/>
              </a:rPr>
              <a:t>activity can be carried out at one time. Learning how to drive, deliberate</a:t>
            </a:r>
          </a:p>
          <a:p>
            <a:r>
              <a:rPr lang="en-US" sz="1200" b="0" i="0" u="none" strike="noStrike" kern="1200" baseline="0" dirty="0" smtClean="0">
                <a:solidFill>
                  <a:schemeClr val="tx1"/>
                </a:solidFill>
                <a:latin typeface="+mn-lt"/>
                <a:ea typeface="+mn-ea"/>
                <a:cs typeface="+mn-cs"/>
              </a:rPr>
              <a:t>walking on a rock field, editing a manuscript are examples, or learning how to</a:t>
            </a:r>
          </a:p>
          <a:p>
            <a:r>
              <a:rPr lang="en-US" sz="1200" b="0" i="0" u="none" strike="noStrike" kern="1200" baseline="0" dirty="0" smtClean="0">
                <a:solidFill>
                  <a:schemeClr val="tx1"/>
                </a:solidFill>
                <a:latin typeface="+mn-lt"/>
                <a:ea typeface="+mn-ea"/>
                <a:cs typeface="+mn-cs"/>
              </a:rPr>
              <a:t>play a game by mapping commands to a controller.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Kaplan</a:t>
            </a:r>
          </a:p>
          <a:p>
            <a:r>
              <a:rPr lang="en-US" sz="1200" b="0" i="0" u="none" strike="noStrike" kern="1200" baseline="0" dirty="0" smtClean="0">
                <a:solidFill>
                  <a:schemeClr val="tx1"/>
                </a:solidFill>
                <a:latin typeface="+mn-lt"/>
                <a:ea typeface="+mn-ea"/>
                <a:cs typeface="+mn-cs"/>
              </a:rPr>
              <a:t>(1989) found that at least part of the incubation effect came from cues in the</a:t>
            </a:r>
          </a:p>
          <a:p>
            <a:r>
              <a:rPr lang="en-US" sz="1200" b="0" i="0" u="none" strike="noStrike" kern="1200" baseline="0" dirty="0" smtClean="0">
                <a:solidFill>
                  <a:schemeClr val="tx1"/>
                </a:solidFill>
                <a:latin typeface="+mn-lt"/>
                <a:ea typeface="+mn-ea"/>
                <a:cs typeface="+mn-cs"/>
              </a:rPr>
              <a:t>environment. One problem he gave subjects was ‘‘What goes up a chimney down</a:t>
            </a:r>
          </a:p>
          <a:p>
            <a:r>
              <a:rPr lang="en-US" sz="1200" b="0" i="0" u="none" strike="noStrike" kern="1200" baseline="0" dirty="0" smtClean="0">
                <a:solidFill>
                  <a:schemeClr val="tx1"/>
                </a:solidFill>
                <a:latin typeface="+mn-lt"/>
                <a:ea typeface="+mn-ea"/>
                <a:cs typeface="+mn-cs"/>
              </a:rPr>
              <a:t>but not down a chimney up?’’ Subjects who were called and asked by Kaplan if he</a:t>
            </a:r>
          </a:p>
          <a:p>
            <a:r>
              <a:rPr lang="en-US" sz="1200" b="0" i="0" u="none" strike="noStrike" kern="1200" baseline="0" dirty="0" smtClean="0">
                <a:solidFill>
                  <a:schemeClr val="tx1"/>
                </a:solidFill>
                <a:latin typeface="+mn-lt"/>
                <a:ea typeface="+mn-ea"/>
                <a:cs typeface="+mn-cs"/>
              </a:rPr>
              <a:t>had left an umbrella in their office were much more likely to solve the problem, but</a:t>
            </a:r>
          </a:p>
          <a:p>
            <a:r>
              <a:rPr lang="en-US" sz="1200" b="0" i="0" u="none" strike="noStrike" kern="1200" baseline="0" dirty="0" smtClean="0">
                <a:solidFill>
                  <a:schemeClr val="tx1"/>
                </a:solidFill>
                <a:latin typeface="+mn-lt"/>
                <a:ea typeface="+mn-ea"/>
                <a:cs typeface="+mn-cs"/>
              </a:rPr>
              <a:t>did not attribute the cause to his call.</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26</a:t>
            </a:fld>
            <a:endParaRPr lang="en-US"/>
          </a:p>
        </p:txBody>
      </p:sp>
    </p:spTree>
    <p:extLst>
      <p:ext uri="{BB962C8B-B14F-4D97-AF65-F5344CB8AC3E}">
        <p14:creationId xmlns:p14="http://schemas.microsoft.com/office/powerpoint/2010/main" val="303344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noChangeArrowheads="1"/>
          </p:cNvSpPr>
          <p:nvPr>
            <p:ph type="body" idx="1"/>
          </p:nvPr>
        </p:nvSpPr>
        <p:spPr>
          <a:noFill/>
        </p:spPr>
        <p:txBody>
          <a:bodyPr/>
          <a:lstStyle/>
          <a:p>
            <a:pPr eaLnBrk="1" hangingPunct="1"/>
            <a:r>
              <a:rPr lang="en-US" altLang="en-US" dirty="0" smtClean="0"/>
              <a:t>Memory</a:t>
            </a:r>
            <a:r>
              <a:rPr lang="en-US" altLang="en-US" baseline="0" dirty="0" smtClean="0"/>
              <a:t> attention and learning are intertwined into user’s cognitive processing.</a:t>
            </a:r>
          </a:p>
          <a:p>
            <a:pPr eaLnBrk="1" hangingPunct="1"/>
            <a:endParaRPr lang="en-US" altLang="en-US" baseline="0" dirty="0" smtClean="0"/>
          </a:p>
          <a:p>
            <a:pPr eaLnBrk="1" hangingPunct="1"/>
            <a:r>
              <a:rPr lang="en-US" altLang="en-US" baseline="0" dirty="0" smtClean="0"/>
              <a:t>Building blocks of information processing, and how we use information.</a:t>
            </a:r>
          </a:p>
          <a:p>
            <a:pPr eaLnBrk="1" hangingPunct="1"/>
            <a:endParaRPr lang="en-US" altLang="en-US" baseline="0" dirty="0" smtClean="0"/>
          </a:p>
          <a:p>
            <a:pPr eaLnBrk="1" hangingPunct="1"/>
            <a:r>
              <a:rPr lang="en-US" altLang="en-US" baseline="0" dirty="0" smtClean="0"/>
              <a:t>Each of these factors move into how well people perform or use the objects and processing you give them.</a:t>
            </a:r>
            <a:endParaRPr lang="en-US" altLang="en-US" dirty="0" smtClean="0"/>
          </a:p>
        </p:txBody>
      </p:sp>
      <p:sp>
        <p:nvSpPr>
          <p:cNvPr id="55300" name="Slide Number Placeholder 3"/>
          <p:cNvSpPr>
            <a:spLocks noGrp="1"/>
          </p:cNvSpPr>
          <p:nvPr>
            <p:ph type="sldNum" sz="quarter" idx="5"/>
          </p:nvPr>
        </p:nvSpPr>
        <p:spPr>
          <a:noFill/>
        </p:spPr>
        <p:txBody>
          <a:bodyPr/>
          <a:lstStyle>
            <a:lvl1pPr algn="ctr">
              <a:defRPr sz="3200">
                <a:solidFill>
                  <a:srgbClr val="000000"/>
                </a:solidFill>
                <a:latin typeface="Gill Sans" pitchFamily="92" charset="0"/>
                <a:ea typeface="ヒラギノ角ゴ ProN W3" pitchFamily="92" charset="-128"/>
                <a:sym typeface="Gill Sans" pitchFamily="92" charset="0"/>
              </a:defRPr>
            </a:lvl1pPr>
            <a:lvl2pPr marL="742950" indent="-285750" algn="ctr">
              <a:defRPr sz="3200">
                <a:solidFill>
                  <a:srgbClr val="000000"/>
                </a:solidFill>
                <a:latin typeface="Gill Sans" pitchFamily="92" charset="0"/>
                <a:ea typeface="ヒラギノ角ゴ ProN W3" pitchFamily="92" charset="-128"/>
                <a:sym typeface="Gill Sans" pitchFamily="92" charset="0"/>
              </a:defRPr>
            </a:lvl2pPr>
            <a:lvl3pPr marL="1143000" indent="-228600" algn="ctr">
              <a:defRPr sz="3200">
                <a:solidFill>
                  <a:srgbClr val="000000"/>
                </a:solidFill>
                <a:latin typeface="Gill Sans" pitchFamily="92" charset="0"/>
                <a:ea typeface="ヒラギノ角ゴ ProN W3" pitchFamily="92" charset="-128"/>
                <a:sym typeface="Gill Sans" pitchFamily="92" charset="0"/>
              </a:defRPr>
            </a:lvl3pPr>
            <a:lvl4pPr marL="1600200" indent="-228600" algn="ctr">
              <a:defRPr sz="3200">
                <a:solidFill>
                  <a:srgbClr val="000000"/>
                </a:solidFill>
                <a:latin typeface="Gill Sans" pitchFamily="92" charset="0"/>
                <a:ea typeface="ヒラギノ角ゴ ProN W3" pitchFamily="92" charset="-128"/>
                <a:sym typeface="Gill Sans" pitchFamily="92" charset="0"/>
              </a:defRPr>
            </a:lvl4pPr>
            <a:lvl5pPr marL="2057400" indent="-228600" algn="ctr">
              <a:defRPr sz="3200">
                <a:solidFill>
                  <a:srgbClr val="000000"/>
                </a:solidFill>
                <a:latin typeface="Gill Sans" pitchFamily="92" charset="0"/>
                <a:ea typeface="ヒラギノ角ゴ ProN W3" pitchFamily="92" charset="-128"/>
                <a:sym typeface="Gill Sans" pitchFamily="92" charset="0"/>
              </a:defRPr>
            </a:lvl5pPr>
            <a:lvl6pPr marL="25146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6pPr>
            <a:lvl7pPr marL="29718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7pPr>
            <a:lvl8pPr marL="34290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8pPr>
            <a:lvl9pPr marL="38862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9pPr>
          </a:lstStyle>
          <a:p>
            <a:pPr algn="r"/>
            <a:fld id="{92736602-8702-4FF3-AF2C-51EC16CFE8F3}" type="slidenum">
              <a:rPr lang="en-US" altLang="en-US" sz="1200"/>
              <a:pPr algn="r"/>
              <a:t>3</a:t>
            </a:fld>
            <a:endParaRPr lang="en-US" altLang="en-US" sz="1200"/>
          </a:p>
        </p:txBody>
      </p:sp>
    </p:spTree>
    <p:extLst>
      <p:ext uri="{BB962C8B-B14F-4D97-AF65-F5344CB8AC3E}">
        <p14:creationId xmlns:p14="http://schemas.microsoft.com/office/powerpoint/2010/main" val="3852255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system shown</a:t>
            </a:r>
          </a:p>
          <a:p>
            <a:r>
              <a:rPr lang="en-US" sz="1200" b="0" i="0" u="none" strike="noStrike" kern="1200" baseline="0" dirty="0" smtClean="0">
                <a:solidFill>
                  <a:schemeClr val="tx1"/>
                </a:solidFill>
                <a:latin typeface="+mn-lt"/>
                <a:ea typeface="+mn-ea"/>
                <a:cs typeface="+mn-cs"/>
              </a:rPr>
              <a:t>here included an instant</a:t>
            </a:r>
          </a:p>
          <a:p>
            <a:r>
              <a:rPr lang="en-US" sz="1200" b="0" i="0" u="none" strike="noStrike" kern="1200" baseline="0" dirty="0" smtClean="0">
                <a:solidFill>
                  <a:schemeClr val="tx1"/>
                </a:solidFill>
                <a:latin typeface="+mn-lt"/>
                <a:ea typeface="+mn-ea"/>
                <a:cs typeface="+mn-cs"/>
              </a:rPr>
              <a:t>messenger (iChat) text and</a:t>
            </a:r>
          </a:p>
          <a:p>
            <a:r>
              <a:rPr lang="en-US" sz="1200" b="0" i="0" u="none" strike="noStrike" kern="1200" baseline="0" dirty="0" smtClean="0">
                <a:solidFill>
                  <a:schemeClr val="tx1"/>
                </a:solidFill>
                <a:latin typeface="+mn-lt"/>
                <a:ea typeface="+mn-ea"/>
                <a:cs typeface="+mn-cs"/>
              </a:rPr>
              <a:t>video chat, a proprietary</a:t>
            </a:r>
          </a:p>
          <a:p>
            <a:r>
              <a:rPr lang="en-US" sz="1200" b="0" i="0" u="none" strike="noStrike" kern="1200" baseline="0" dirty="0" smtClean="0">
                <a:solidFill>
                  <a:schemeClr val="tx1"/>
                </a:solidFill>
                <a:latin typeface="+mn-lt"/>
                <a:ea typeface="+mn-ea"/>
                <a:cs typeface="+mn-cs"/>
              </a:rPr>
              <a:t>video conferencing tool,</a:t>
            </a:r>
          </a:p>
          <a:p>
            <a:r>
              <a:rPr lang="en-US" sz="1200" b="0" i="0" u="none" strike="noStrike" kern="1200" baseline="0" dirty="0" smtClean="0">
                <a:solidFill>
                  <a:schemeClr val="tx1"/>
                </a:solidFill>
                <a:latin typeface="+mn-lt"/>
                <a:ea typeface="+mn-ea"/>
                <a:cs typeface="+mn-cs"/>
              </a:rPr>
              <a:t>slides of the talk online and</a:t>
            </a:r>
          </a:p>
          <a:p>
            <a:r>
              <a:rPr lang="en-US" sz="1200" b="0" i="0" u="none" strike="noStrike" kern="1200" baseline="0" dirty="0" smtClean="0">
                <a:solidFill>
                  <a:schemeClr val="tx1"/>
                </a:solidFill>
                <a:latin typeface="+mn-lt"/>
                <a:ea typeface="+mn-ea"/>
                <a:cs typeface="+mn-cs"/>
              </a:rPr>
              <a:t>printed, as well as </a:t>
            </a:r>
            <a:r>
              <a:rPr lang="en-US" sz="1200" b="0" i="0" u="none" strike="noStrike" kern="1200" baseline="0" dirty="0" err="1" smtClean="0">
                <a:solidFill>
                  <a:schemeClr val="tx1"/>
                </a:solidFill>
                <a:latin typeface="+mn-lt"/>
                <a:ea typeface="+mn-ea"/>
                <a:cs typeface="+mn-cs"/>
              </a:rPr>
              <a:t>paperbased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reminders and notes. In</a:t>
            </a:r>
          </a:p>
          <a:p>
            <a:r>
              <a:rPr lang="en-US" sz="1200" b="0" i="0" u="none" strike="noStrike" kern="1200" baseline="0" dirty="0" smtClean="0">
                <a:solidFill>
                  <a:schemeClr val="tx1"/>
                </a:solidFill>
                <a:latin typeface="+mn-lt"/>
                <a:ea typeface="+mn-ea"/>
                <a:cs typeface="+mn-cs"/>
              </a:rPr>
              <a:t>this task, however, the</a:t>
            </a:r>
          </a:p>
          <a:p>
            <a:r>
              <a:rPr lang="en-US" sz="1200" b="0" i="0" u="none" strike="noStrike" kern="1200" baseline="0" dirty="0" smtClean="0">
                <a:solidFill>
                  <a:schemeClr val="tx1"/>
                </a:solidFill>
                <a:latin typeface="+mn-lt"/>
                <a:ea typeface="+mn-ea"/>
                <a:cs typeface="+mn-cs"/>
              </a:rPr>
              <a:t>subtasks were integrated: to</a:t>
            </a:r>
          </a:p>
          <a:p>
            <a:r>
              <a:rPr lang="en-US" sz="1200" b="0" i="0" u="none" strike="noStrike" kern="1200" baseline="0" dirty="0" smtClean="0">
                <a:solidFill>
                  <a:schemeClr val="tx1"/>
                </a:solidFill>
                <a:latin typeface="+mn-lt"/>
                <a:ea typeface="+mn-ea"/>
                <a:cs typeface="+mn-cs"/>
              </a:rPr>
              <a:t>watch the man in the suit talk</a:t>
            </a:r>
          </a:p>
          <a:p>
            <a:r>
              <a:rPr lang="en-US" sz="1200" b="0" i="0" u="none" strike="noStrike" kern="1200" baseline="0" dirty="0" smtClean="0">
                <a:solidFill>
                  <a:schemeClr val="tx1"/>
                </a:solidFill>
                <a:latin typeface="+mn-lt"/>
                <a:ea typeface="+mn-ea"/>
                <a:cs typeface="+mn-cs"/>
              </a:rPr>
              <a:t>and ask him questions</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27</a:t>
            </a:fld>
            <a:endParaRPr lang="en-US"/>
          </a:p>
        </p:txBody>
      </p:sp>
    </p:spTree>
    <p:extLst>
      <p:ext uri="{BB962C8B-B14F-4D97-AF65-F5344CB8AC3E}">
        <p14:creationId xmlns:p14="http://schemas.microsoft.com/office/powerpoint/2010/main" val="3494288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rgbClr val="000000"/>
                </a:solidFill>
                <a:latin typeface="Gill Sans" pitchFamily="92" charset="0"/>
                <a:ea typeface="ヒラギノ角ゴ ProN W3" pitchFamily="92" charset="-128"/>
                <a:sym typeface="Gill Sans" pitchFamily="92" charset="0"/>
              </a:defRPr>
            </a:lvl1pPr>
            <a:lvl2pPr marL="742950" indent="-285750" algn="ctr">
              <a:defRPr sz="3200">
                <a:solidFill>
                  <a:srgbClr val="000000"/>
                </a:solidFill>
                <a:latin typeface="Gill Sans" pitchFamily="92" charset="0"/>
                <a:ea typeface="ヒラギノ角ゴ ProN W3" pitchFamily="92" charset="-128"/>
                <a:sym typeface="Gill Sans" pitchFamily="92" charset="0"/>
              </a:defRPr>
            </a:lvl2pPr>
            <a:lvl3pPr marL="1143000" indent="-228600" algn="ctr">
              <a:defRPr sz="3200">
                <a:solidFill>
                  <a:srgbClr val="000000"/>
                </a:solidFill>
                <a:latin typeface="Gill Sans" pitchFamily="92" charset="0"/>
                <a:ea typeface="ヒラギノ角ゴ ProN W3" pitchFamily="92" charset="-128"/>
                <a:sym typeface="Gill Sans" pitchFamily="92" charset="0"/>
              </a:defRPr>
            </a:lvl3pPr>
            <a:lvl4pPr marL="1600200" indent="-228600" algn="ctr">
              <a:defRPr sz="3200">
                <a:solidFill>
                  <a:srgbClr val="000000"/>
                </a:solidFill>
                <a:latin typeface="Gill Sans" pitchFamily="92" charset="0"/>
                <a:ea typeface="ヒラギノ角ゴ ProN W3" pitchFamily="92" charset="-128"/>
                <a:sym typeface="Gill Sans" pitchFamily="92" charset="0"/>
              </a:defRPr>
            </a:lvl4pPr>
            <a:lvl5pPr marL="2057400" indent="-228600" algn="ctr">
              <a:defRPr sz="3200">
                <a:solidFill>
                  <a:srgbClr val="000000"/>
                </a:solidFill>
                <a:latin typeface="Gill Sans" pitchFamily="92" charset="0"/>
                <a:ea typeface="ヒラギノ角ゴ ProN W3" pitchFamily="92" charset="-128"/>
                <a:sym typeface="Gill Sans" pitchFamily="92" charset="0"/>
              </a:defRPr>
            </a:lvl5pPr>
            <a:lvl6pPr marL="25146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6pPr>
            <a:lvl7pPr marL="29718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7pPr>
            <a:lvl8pPr marL="34290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8pPr>
            <a:lvl9pPr marL="38862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9pPr>
          </a:lstStyle>
          <a:p>
            <a:pPr algn="r"/>
            <a:fld id="{C4F8CB28-FDAB-43E4-98B1-21C58154AFE8}" type="slidenum">
              <a:rPr lang="en-US" altLang="en-US" sz="1200">
                <a:solidFill>
                  <a:schemeClr val="tx1"/>
                </a:solidFill>
                <a:latin typeface="Arial" panose="020B0604020202020204" pitchFamily="34" charset="0"/>
              </a:rPr>
              <a:pPr algn="r"/>
              <a:t>28</a:t>
            </a:fld>
            <a:endParaRPr lang="en-US" altLang="en-US" sz="1200">
              <a:solidFill>
                <a:schemeClr val="tx1"/>
              </a:solidFill>
              <a:latin typeface="Arial" panose="020B0604020202020204" pitchFamily="34" charset="0"/>
            </a:endParaRPr>
          </a:p>
        </p:txBody>
      </p:sp>
      <p:sp>
        <p:nvSpPr>
          <p:cNvPr id="71683" name="Rectangle 2"/>
          <p:cNvSpPr>
            <a:spLocks noGrp="1" noRot="1" noChangeAspect="1" noChangeArrowheads="1" noTextEdit="1"/>
          </p:cNvSpPr>
          <p:nvPr>
            <p:ph type="sldImg"/>
          </p:nvPr>
        </p:nvSpPr>
        <p:spPr>
          <a:ln cap="flat"/>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3" rIns="93663"/>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8767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fits blooms taxonomy.</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29</a:t>
            </a:fld>
            <a:endParaRPr lang="en-US"/>
          </a:p>
        </p:txBody>
      </p:sp>
    </p:spTree>
    <p:extLst>
      <p:ext uri="{BB962C8B-B14F-4D97-AF65-F5344CB8AC3E}">
        <p14:creationId xmlns:p14="http://schemas.microsoft.com/office/powerpoint/2010/main" val="189365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an example of this, users think that they cannot learn new key bindings</a:t>
            </a:r>
          </a:p>
          <a:p>
            <a:r>
              <a:rPr lang="en-US" sz="1200" b="0" i="0" u="none" strike="noStrike" kern="1200" baseline="0" dirty="0" smtClean="0">
                <a:solidFill>
                  <a:schemeClr val="tx1"/>
                </a:solidFill>
                <a:latin typeface="+mn-lt"/>
                <a:ea typeface="+mn-ea"/>
                <a:cs typeface="+mn-cs"/>
              </a:rPr>
              <a:t>between keys and commands (e.g.,\Ctrl-s[to search vs.\Ctrl-f[to search). When</a:t>
            </a:r>
          </a:p>
          <a:p>
            <a:r>
              <a:rPr lang="en-US" sz="1200" b="0" i="0" u="none" strike="noStrike" kern="1200" baseline="0" dirty="0" smtClean="0">
                <a:solidFill>
                  <a:schemeClr val="tx1"/>
                </a:solidFill>
                <a:latin typeface="+mn-lt"/>
                <a:ea typeface="+mn-ea"/>
                <a:cs typeface="+mn-cs"/>
              </a:rPr>
              <a:t>key bindings in an editor were changed on users on the second day of a study about</a:t>
            </a:r>
          </a:p>
          <a:p>
            <a:r>
              <a:rPr lang="en-US" sz="1200" b="0" i="0" u="none" strike="noStrike" kern="1200" baseline="0" dirty="0" smtClean="0">
                <a:solidFill>
                  <a:schemeClr val="tx1"/>
                </a:solidFill>
                <a:latin typeface="+mn-lt"/>
                <a:ea typeface="+mn-ea"/>
                <a:cs typeface="+mn-cs"/>
              </a:rPr>
              <a:t>learning to use a text editor, for the first hour or two the users felt much, much slower.</a:t>
            </a:r>
          </a:p>
          <a:p>
            <a:r>
              <a:rPr lang="en-US" sz="1200" b="0" i="0" u="none" strike="noStrike" kern="1200" baseline="0" dirty="0" smtClean="0">
                <a:solidFill>
                  <a:schemeClr val="tx1"/>
                </a:solidFill>
                <a:latin typeface="+mn-lt"/>
                <a:ea typeface="+mn-ea"/>
                <a:cs typeface="+mn-cs"/>
              </a:rPr>
              <a:t>They were slower than they were at the end of the first day, but faster than when they</a:t>
            </a:r>
          </a:p>
          <a:p>
            <a:r>
              <a:rPr lang="en-US" sz="1200" b="0" i="0" u="none" strike="noStrike" kern="1200" baseline="0" dirty="0" smtClean="0">
                <a:solidFill>
                  <a:schemeClr val="tx1"/>
                </a:solidFill>
                <a:latin typeface="+mn-lt"/>
                <a:ea typeface="+mn-ea"/>
                <a:cs typeface="+mn-cs"/>
              </a:rPr>
              <a:t>started. They regained their skill level by the end of the second day (</a:t>
            </a:r>
            <a:r>
              <a:rPr lang="en-US" sz="1200" b="0" i="0" u="none" strike="noStrike" kern="1200" baseline="0" dirty="0" err="1" smtClean="0">
                <a:solidFill>
                  <a:schemeClr val="tx1"/>
                </a:solidFill>
                <a:latin typeface="+mn-lt"/>
                <a:ea typeface="+mn-ea"/>
                <a:cs typeface="+mn-cs"/>
              </a:rPr>
              <a:t>Singley</a:t>
            </a:r>
            <a:r>
              <a:rPr lang="en-US" sz="1200" b="0" i="0" u="none" strike="noStrike" kern="1200" baseline="0" dirty="0" smtClean="0">
                <a:solidFill>
                  <a:schemeClr val="tx1"/>
                </a:solidFill>
                <a:latin typeface="+mn-lt"/>
                <a:ea typeface="+mn-ea"/>
                <a:cs typeface="+mn-cs"/>
              </a:rPr>
              <a:t> and</a:t>
            </a:r>
          </a:p>
          <a:p>
            <a:r>
              <a:rPr lang="en-US" sz="1200" b="0" i="0" u="none" strike="noStrike" kern="1200" baseline="0" dirty="0" smtClean="0">
                <a:solidFill>
                  <a:schemeClr val="tx1"/>
                </a:solidFill>
                <a:latin typeface="+mn-lt"/>
                <a:ea typeface="+mn-ea"/>
                <a:cs typeface="+mn-cs"/>
              </a:rPr>
              <a:t>Anderson 1989). This study illustrates three important things about users. The first is</a:t>
            </a:r>
          </a:p>
          <a:p>
            <a:r>
              <a:rPr lang="en-US" sz="1200" b="0" i="0" u="none" strike="noStrike" kern="1200" baseline="0" dirty="0" smtClean="0">
                <a:solidFill>
                  <a:schemeClr val="tx1"/>
                </a:solidFill>
                <a:latin typeface="+mn-lt"/>
                <a:ea typeface="+mn-ea"/>
                <a:cs typeface="+mn-cs"/>
              </a:rPr>
              <a:t>that they are always learning. The second is that introspection often leads to incorrect</a:t>
            </a:r>
          </a:p>
          <a:p>
            <a:r>
              <a:rPr lang="en-US" sz="1200" b="0" i="0" u="none" strike="noStrike" kern="1200" baseline="0" dirty="0" smtClean="0">
                <a:solidFill>
                  <a:schemeClr val="tx1"/>
                </a:solidFill>
                <a:latin typeface="+mn-lt"/>
                <a:ea typeface="+mn-ea"/>
                <a:cs typeface="+mn-cs"/>
              </a:rPr>
              <a:t>conclusions. They rather disliked the new interface, but they adapted more quickly</a:t>
            </a:r>
          </a:p>
          <a:p>
            <a:r>
              <a:rPr lang="en-US" sz="1200" b="0" i="0" u="none" strike="noStrike" kern="1200" baseline="0" dirty="0" smtClean="0">
                <a:solidFill>
                  <a:schemeClr val="tx1"/>
                </a:solidFill>
                <a:latin typeface="+mn-lt"/>
                <a:ea typeface="+mn-ea"/>
                <a:cs typeface="+mn-cs"/>
              </a:rPr>
              <a:t>than they thought they did.</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31</a:t>
            </a:fld>
            <a:endParaRPr lang="en-US"/>
          </a:p>
        </p:txBody>
      </p:sp>
    </p:spTree>
    <p:extLst>
      <p:ext uri="{BB962C8B-B14F-4D97-AF65-F5344CB8AC3E}">
        <p14:creationId xmlns:p14="http://schemas.microsoft.com/office/powerpoint/2010/main" val="4108342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F030F8-E745-40EC-91AC-C23CE54D20A2}" type="slidenum">
              <a:rPr lang="en-US" smtClean="0"/>
              <a:t>32</a:t>
            </a:fld>
            <a:endParaRPr lang="en-US"/>
          </a:p>
        </p:txBody>
      </p:sp>
    </p:spTree>
    <p:extLst>
      <p:ext uri="{BB962C8B-B14F-4D97-AF65-F5344CB8AC3E}">
        <p14:creationId xmlns:p14="http://schemas.microsoft.com/office/powerpoint/2010/main" val="2429314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Perhaps the earliest study on transfer had subjects read a story about how a king</a:t>
            </a:r>
          </a:p>
          <a:p>
            <a:r>
              <a:rPr lang="en-US" sz="1200" b="0" i="0" u="none" strike="noStrike" kern="1200" baseline="0" dirty="0" smtClean="0">
                <a:solidFill>
                  <a:schemeClr val="tx1"/>
                </a:solidFill>
                <a:latin typeface="+mn-lt"/>
                <a:ea typeface="+mn-ea"/>
                <a:cs typeface="+mn-cs"/>
              </a:rPr>
              <a:t>wished to invade a town, but his army was too big to come through a single gate in</a:t>
            </a:r>
          </a:p>
          <a:p>
            <a:r>
              <a:rPr lang="en-US" sz="1200" b="0" i="0" u="none" strike="noStrike" kern="1200" baseline="0" dirty="0" smtClean="0">
                <a:solidFill>
                  <a:schemeClr val="tx1"/>
                </a:solidFill>
                <a:latin typeface="+mn-lt"/>
                <a:ea typeface="+mn-ea"/>
                <a:cs typeface="+mn-cs"/>
              </a:rPr>
              <a:t>the town. So he split his troops up into smaller parties. Subjects then read about the</a:t>
            </a:r>
          </a:p>
          <a:p>
            <a:r>
              <a:rPr lang="en-US" sz="1200" b="0" i="0" u="none" strike="noStrike" kern="1200" baseline="0" dirty="0" smtClean="0">
                <a:solidFill>
                  <a:schemeClr val="tx1"/>
                </a:solidFill>
                <a:latin typeface="+mn-lt"/>
                <a:ea typeface="+mn-ea"/>
                <a:cs typeface="+mn-cs"/>
              </a:rPr>
              <a:t>use of lasers to attack cancer, but the problem was that the light was too intense to</a:t>
            </a:r>
          </a:p>
          <a:p>
            <a:r>
              <a:rPr lang="en-US" sz="1200" b="0" i="0" u="none" strike="noStrike" kern="1200" baseline="0" dirty="0" smtClean="0">
                <a:solidFill>
                  <a:schemeClr val="tx1"/>
                </a:solidFill>
                <a:latin typeface="+mn-lt"/>
                <a:ea typeface="+mn-ea"/>
                <a:cs typeface="+mn-cs"/>
              </a:rPr>
              <a:t>directly fire through the tissue at the cancer. What to do?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surprising number did not think to use multiple lasers, which is what the</a:t>
            </a:r>
          </a:p>
          <a:p>
            <a:r>
              <a:rPr lang="en-US" sz="1200" b="0" i="0" u="none" strike="noStrike" kern="1200" baseline="0" dirty="0" smtClean="0">
                <a:solidFill>
                  <a:schemeClr val="tx1"/>
                </a:solidFill>
                <a:latin typeface="+mn-lt"/>
                <a:ea typeface="+mn-ea"/>
                <a:cs typeface="+mn-cs"/>
              </a:rPr>
              <a:t>transfer of knowledge would suggest. This lack of obvious (to the experimenter)</a:t>
            </a:r>
          </a:p>
          <a:p>
            <a:r>
              <a:rPr lang="en-US" sz="1200" b="0" i="0" u="none" strike="noStrike" kern="1200" baseline="0" dirty="0" smtClean="0">
                <a:solidFill>
                  <a:schemeClr val="tx1"/>
                </a:solidFill>
                <a:latin typeface="+mn-lt"/>
                <a:ea typeface="+mn-ea"/>
                <a:cs typeface="+mn-cs"/>
              </a:rPr>
              <a:t>transfer effect has been repeated many times. Problem solvers have trouble</a:t>
            </a:r>
          </a:p>
          <a:p>
            <a:r>
              <a:rPr lang="en-US" sz="1200" b="0" i="0" u="none" strike="noStrike" kern="1200" baseline="0" dirty="0" smtClean="0">
                <a:solidFill>
                  <a:schemeClr val="tx1"/>
                </a:solidFill>
                <a:latin typeface="+mn-lt"/>
                <a:ea typeface="+mn-ea"/>
                <a:cs typeface="+mn-cs"/>
              </a:rPr>
              <a:t>transferring knowledge or strategies where there are structural but not surface</a:t>
            </a:r>
          </a:p>
          <a:p>
            <a:r>
              <a:rPr lang="en-US" sz="1200" b="0" i="0" u="none" strike="noStrike" kern="1200" baseline="0" dirty="0" smtClean="0">
                <a:solidFill>
                  <a:schemeClr val="tx1"/>
                </a:solidFill>
                <a:latin typeface="+mn-lt"/>
                <a:ea typeface="+mn-ea"/>
                <a:cs typeface="+mn-cs"/>
              </a:rPr>
              <a:t>similarities. Thus, users do not always transfer useful information.</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35</a:t>
            </a:fld>
            <a:endParaRPr lang="en-US"/>
          </a:p>
        </p:txBody>
      </p:sp>
    </p:spTree>
    <p:extLst>
      <p:ext uri="{BB962C8B-B14F-4D97-AF65-F5344CB8AC3E}">
        <p14:creationId xmlns:p14="http://schemas.microsoft.com/office/powerpoint/2010/main" val="81941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lgn="ctr">
              <a:defRPr sz="3200">
                <a:solidFill>
                  <a:srgbClr val="000000"/>
                </a:solidFill>
                <a:latin typeface="Gill Sans" pitchFamily="92" charset="0"/>
                <a:ea typeface="ヒラギノ角ゴ ProN W3" pitchFamily="92" charset="-128"/>
                <a:sym typeface="Gill Sans" pitchFamily="92" charset="0"/>
              </a:defRPr>
            </a:lvl1pPr>
            <a:lvl2pPr marL="742950" indent="-285750" algn="ctr">
              <a:defRPr sz="3200">
                <a:solidFill>
                  <a:srgbClr val="000000"/>
                </a:solidFill>
                <a:latin typeface="Gill Sans" pitchFamily="92" charset="0"/>
                <a:ea typeface="ヒラギノ角ゴ ProN W3" pitchFamily="92" charset="-128"/>
                <a:sym typeface="Gill Sans" pitchFamily="92" charset="0"/>
              </a:defRPr>
            </a:lvl2pPr>
            <a:lvl3pPr marL="1143000" indent="-228600" algn="ctr">
              <a:defRPr sz="3200">
                <a:solidFill>
                  <a:srgbClr val="000000"/>
                </a:solidFill>
                <a:latin typeface="Gill Sans" pitchFamily="92" charset="0"/>
                <a:ea typeface="ヒラギノ角ゴ ProN W3" pitchFamily="92" charset="-128"/>
                <a:sym typeface="Gill Sans" pitchFamily="92" charset="0"/>
              </a:defRPr>
            </a:lvl3pPr>
            <a:lvl4pPr marL="1600200" indent="-228600" algn="ctr">
              <a:defRPr sz="3200">
                <a:solidFill>
                  <a:srgbClr val="000000"/>
                </a:solidFill>
                <a:latin typeface="Gill Sans" pitchFamily="92" charset="0"/>
                <a:ea typeface="ヒラギノ角ゴ ProN W3" pitchFamily="92" charset="-128"/>
                <a:sym typeface="Gill Sans" pitchFamily="92" charset="0"/>
              </a:defRPr>
            </a:lvl4pPr>
            <a:lvl5pPr marL="2057400" indent="-228600" algn="ctr">
              <a:defRPr sz="3200">
                <a:solidFill>
                  <a:srgbClr val="000000"/>
                </a:solidFill>
                <a:latin typeface="Gill Sans" pitchFamily="92" charset="0"/>
                <a:ea typeface="ヒラギノ角ゴ ProN W3" pitchFamily="92" charset="-128"/>
                <a:sym typeface="Gill Sans" pitchFamily="92" charset="0"/>
              </a:defRPr>
            </a:lvl5pPr>
            <a:lvl6pPr marL="25146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6pPr>
            <a:lvl7pPr marL="29718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7pPr>
            <a:lvl8pPr marL="34290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8pPr>
            <a:lvl9pPr marL="3886200" indent="-228600" algn="ctr"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9pPr>
          </a:lstStyle>
          <a:p>
            <a:pPr algn="r"/>
            <a:fld id="{C1D053C2-AFEB-4C9E-A704-BECA36C3A982}" type="slidenum">
              <a:rPr lang="en-US" altLang="en-US" sz="1200"/>
              <a:pPr algn="r"/>
              <a:t>36</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4828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2265363" y="96838"/>
            <a:ext cx="2246312" cy="1684337"/>
          </a:xfrm>
          <a:ln/>
        </p:spPr>
      </p:sp>
      <p:sp>
        <p:nvSpPr>
          <p:cNvPr id="19459"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smtClean="0"/>
              <a:t>In 1984, Bloom published "The 2 Sigma Problem: The Search for Methods of Group Instruction as Effective as One-to-One Tutoring" </a:t>
            </a:r>
          </a:p>
          <a:p>
            <a:endParaRPr lang="en-US" altLang="en-US" smtClean="0"/>
          </a:p>
          <a:p>
            <a:r>
              <a:rPr lang="en-US" altLang="en-US" smtClean="0"/>
              <a:t>Bloom found that the average student tutored one-to-one using mastery learning techniques performed two standard deviations better than students who learn via conventional instructional methods that is, "the average tutored student was above 98% of the students in the control class". Additionally, the variation of the students' achievement changed: "about 90% of the tutored students ... attained the level of summative achievement reached by only the highest 20%" of the control class.</a:t>
            </a:r>
          </a:p>
        </p:txBody>
      </p:sp>
    </p:spTree>
    <p:extLst>
      <p:ext uri="{BB962C8B-B14F-4D97-AF65-F5344CB8AC3E}">
        <p14:creationId xmlns:p14="http://schemas.microsoft.com/office/powerpoint/2010/main" val="1001650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892300" y="96838"/>
            <a:ext cx="2992438" cy="1684337"/>
          </a:xfrm>
          <a:ln/>
        </p:spPr>
      </p:sp>
      <p:sp>
        <p:nvSpPr>
          <p:cNvPr id="20483"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1546304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38548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Procedural Memory is generally more robust to decay</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5</a:t>
            </a:fld>
            <a:endParaRPr lang="en-US"/>
          </a:p>
        </p:txBody>
      </p:sp>
    </p:spTree>
    <p:extLst>
      <p:ext uri="{BB962C8B-B14F-4D97-AF65-F5344CB8AC3E}">
        <p14:creationId xmlns:p14="http://schemas.microsoft.com/office/powerpoint/2010/main" val="3664800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2265363" y="96838"/>
            <a:ext cx="2246312" cy="1684337"/>
          </a:xfrm>
          <a:ln/>
        </p:spPr>
      </p:sp>
      <p:sp>
        <p:nvSpPr>
          <p:cNvPr id="22531"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3056168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2265363" y="96838"/>
            <a:ext cx="2246312" cy="1684337"/>
          </a:xfrm>
          <a:ln/>
        </p:spPr>
      </p:sp>
      <p:sp>
        <p:nvSpPr>
          <p:cNvPr id="23555"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2365532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3310434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2265363" y="96838"/>
            <a:ext cx="2246312" cy="1684337"/>
          </a:xfrm>
          <a:ln/>
        </p:spPr>
      </p:sp>
      <p:sp>
        <p:nvSpPr>
          <p:cNvPr id="25603"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smtClean="0"/>
              <a:t>Professor Emeritus of the University of Wisconsin </a:t>
            </a:r>
          </a:p>
          <a:p>
            <a:r>
              <a:rPr lang="en-US" altLang="en-US" smtClean="0"/>
              <a:t>Past president of the American Society for Training and Development (ASTD). </a:t>
            </a:r>
          </a:p>
          <a:p>
            <a:endParaRPr lang="en-US" altLang="en-US" smtClean="0"/>
          </a:p>
          <a:p>
            <a:r>
              <a:rPr lang="en-US" altLang="en-US" smtClean="0"/>
              <a:t>He is best known for creating a highly influential model for training program evaluation, consisting of four levels of training evaluation (see also Course evaluation). Kirkpatrick's ideas were first published in 1959, in a series of articles in the US Training and Development Journal but are better known from a book he published in 1975 entitled, "Evaluating Training Programs".</a:t>
            </a:r>
          </a:p>
        </p:txBody>
      </p:sp>
    </p:spTree>
    <p:extLst>
      <p:ext uri="{BB962C8B-B14F-4D97-AF65-F5344CB8AC3E}">
        <p14:creationId xmlns:p14="http://schemas.microsoft.com/office/powerpoint/2010/main" val="3907003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b="1" smtClean="0">
                <a:solidFill>
                  <a:srgbClr val="FFFF00"/>
                </a:solidFill>
              </a:rPr>
              <a:t>Reaction</a:t>
            </a:r>
            <a:r>
              <a:rPr lang="en-US" altLang="en-US" smtClean="0">
                <a:solidFill>
                  <a:srgbClr val="FFFF00"/>
                </a:solidFill>
              </a:rPr>
              <a:t>: A measure of how trainees feel about the various aspects of a training program, including the topic, speaker, schedule, and so forth. Reaction is basically a measure of customer satisfaction. It’s important because management often makes decisions about training based on trainees’ comments. Measuring reaction also ensures that trainees are motivated and interested in learning.</a:t>
            </a:r>
          </a:p>
          <a:p>
            <a:endParaRPr lang="en-US" altLang="en-US" smtClean="0">
              <a:solidFill>
                <a:srgbClr val="FFFF00"/>
              </a:solidFill>
            </a:endParaRPr>
          </a:p>
          <a:p>
            <a:r>
              <a:rPr lang="en-US" altLang="en-US" b="1" smtClean="0">
                <a:solidFill>
                  <a:srgbClr val="FFFF00"/>
                </a:solidFill>
              </a:rPr>
              <a:t>Learning</a:t>
            </a:r>
            <a:r>
              <a:rPr lang="en-US" altLang="en-US" smtClean="0">
                <a:solidFill>
                  <a:srgbClr val="FFFF00"/>
                </a:solidFill>
              </a:rPr>
              <a:t>: This is a measure of the knowledge acquired, skills improved, or attitudes changed due to training. Some programs aim to improve trainees’ knowledge of concepts, principles, or techniques. Others aim to teach new skills or improve old ones. And some programs, such as those on diversity, try to change attitudes.</a:t>
            </a:r>
          </a:p>
          <a:p>
            <a:endParaRPr lang="en-US" altLang="en-US" smtClean="0">
              <a:solidFill>
                <a:srgbClr val="FFFF00"/>
              </a:solidFill>
            </a:endParaRPr>
          </a:p>
          <a:p>
            <a:r>
              <a:rPr lang="en-US" altLang="en-US" b="1" smtClean="0">
                <a:solidFill>
                  <a:srgbClr val="FFFF00"/>
                </a:solidFill>
              </a:rPr>
              <a:t>Behavior</a:t>
            </a:r>
            <a:r>
              <a:rPr lang="en-US" altLang="en-US" smtClean="0">
                <a:solidFill>
                  <a:srgbClr val="FFFF00"/>
                </a:solidFill>
              </a:rPr>
              <a:t>: This is a measure of the extent to which trainees change their on-the-job behavior because of training. It’s commonly referred to as transfer of training. </a:t>
            </a:r>
          </a:p>
          <a:p>
            <a:endParaRPr lang="en-US" altLang="en-US" smtClean="0">
              <a:solidFill>
                <a:srgbClr val="FFFF00"/>
              </a:solidFill>
            </a:endParaRPr>
          </a:p>
          <a:p>
            <a:r>
              <a:rPr lang="en-US" altLang="en-US" b="1" smtClean="0">
                <a:solidFill>
                  <a:srgbClr val="FFFF00"/>
                </a:solidFill>
              </a:rPr>
              <a:t>Results</a:t>
            </a:r>
            <a:r>
              <a:rPr lang="en-US" altLang="en-US" smtClean="0">
                <a:solidFill>
                  <a:srgbClr val="FFFF00"/>
                </a:solidFill>
              </a:rPr>
              <a:t>: This is a measure of the final results that occur due to the training, including increased sales, higher productivity, bigger profits, reduced costs, less employee turnover, and improved quality.</a:t>
            </a:r>
          </a:p>
          <a:p>
            <a:endParaRPr lang="en-US" altLang="en-US" smtClean="0"/>
          </a:p>
        </p:txBody>
      </p:sp>
    </p:spTree>
    <p:extLst>
      <p:ext uri="{BB962C8B-B14F-4D97-AF65-F5344CB8AC3E}">
        <p14:creationId xmlns:p14="http://schemas.microsoft.com/office/powerpoint/2010/main" val="156362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2295728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179007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Iconic</a:t>
            </a:r>
            <a:r>
              <a:rPr lang="en-US" baseline="0" dirty="0" smtClean="0"/>
              <a:t> memory is memory that is not “processed”</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6</a:t>
            </a:fld>
            <a:endParaRPr lang="en-US"/>
          </a:p>
        </p:txBody>
      </p:sp>
    </p:spTree>
    <p:extLst>
      <p:ext uri="{BB962C8B-B14F-4D97-AF65-F5344CB8AC3E}">
        <p14:creationId xmlns:p14="http://schemas.microsoft.com/office/powerpoint/2010/main" val="340117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Primacy: Remember</a:t>
            </a:r>
            <a:r>
              <a:rPr lang="en-US" baseline="0" dirty="0" smtClean="0"/>
              <a:t> better because it comes first.</a:t>
            </a:r>
            <a:endParaRPr lang="en-US" dirty="0" smtClean="0"/>
          </a:p>
          <a:p>
            <a:endParaRPr lang="en-US" dirty="0" smtClean="0"/>
          </a:p>
          <a:p>
            <a:r>
              <a:rPr lang="en-US" dirty="0" smtClean="0"/>
              <a:t>Distinctive Items only work if they are </a:t>
            </a:r>
            <a:r>
              <a:rPr lang="en-US" dirty="0" err="1" smtClean="0"/>
              <a:t>distict</a:t>
            </a:r>
            <a:r>
              <a:rPr lang="en-US" dirty="0" smtClean="0"/>
              <a:t> (you cant just turn everything red/orange)</a:t>
            </a:r>
          </a:p>
          <a:p>
            <a:endParaRPr lang="en-US" dirty="0" smtClean="0"/>
          </a:p>
          <a:p>
            <a:r>
              <a:rPr lang="en-US" dirty="0" err="1" smtClean="0"/>
              <a:t>Recency</a:t>
            </a:r>
            <a:r>
              <a:rPr lang="en-US" dirty="0" smtClean="0"/>
              <a:t>: Remember better because it came last.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FF030F8-E745-40EC-91AC-C23CE54D20A2}" type="slidenum">
              <a:rPr lang="en-US" smtClean="0"/>
              <a:t>8</a:t>
            </a:fld>
            <a:endParaRPr lang="en-US"/>
          </a:p>
        </p:txBody>
      </p:sp>
    </p:spTree>
    <p:extLst>
      <p:ext uri="{BB962C8B-B14F-4D97-AF65-F5344CB8AC3E}">
        <p14:creationId xmlns:p14="http://schemas.microsoft.com/office/powerpoint/2010/main" val="212589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9</a:t>
            </a:fld>
            <a:endParaRPr lang="en-US"/>
          </a:p>
        </p:txBody>
      </p:sp>
    </p:spTree>
    <p:extLst>
      <p:ext uri="{BB962C8B-B14F-4D97-AF65-F5344CB8AC3E}">
        <p14:creationId xmlns:p14="http://schemas.microsoft.com/office/powerpoint/2010/main" val="176801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Blindness</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10</a:t>
            </a:fld>
            <a:endParaRPr lang="en-US"/>
          </a:p>
        </p:txBody>
      </p:sp>
    </p:spTree>
    <p:extLst>
      <p:ext uri="{BB962C8B-B14F-4D97-AF65-F5344CB8AC3E}">
        <p14:creationId xmlns:p14="http://schemas.microsoft.com/office/powerpoint/2010/main" val="25305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time it takes to make an item go from short-term to long term memory</a:t>
            </a:r>
            <a:r>
              <a:rPr lang="en-US" baseline="0" dirty="0" smtClean="0"/>
              <a:t> is argued</a:t>
            </a:r>
          </a:p>
          <a:p>
            <a:endParaRPr lang="en-US" baseline="0" dirty="0" smtClean="0"/>
          </a:p>
          <a:p>
            <a:r>
              <a:rPr lang="en-US" baseline="0" dirty="0" smtClean="0"/>
              <a:t>Easier to remember a hotkey (</a:t>
            </a:r>
            <a:r>
              <a:rPr lang="en-US" baseline="0" dirty="0" err="1" smtClean="0"/>
              <a:t>ctr</a:t>
            </a:r>
            <a:r>
              <a:rPr lang="en-US" baseline="0" dirty="0" smtClean="0"/>
              <a:t>-c) if you know what a computer is and a keyboard is</a:t>
            </a:r>
          </a:p>
          <a:p>
            <a:endParaRPr lang="en-US" baseline="0" dirty="0" smtClean="0"/>
          </a:p>
          <a:p>
            <a:r>
              <a:rPr lang="en-US" baseline="0" dirty="0" smtClean="0"/>
              <a:t>There is a debate about how long term memories are stored and that whether they decay and are no longer there or can no longer be distinguished because they are no longer unique (like you can recognize  landmarks when driving somewhere but cannot recall them beforehand)</a:t>
            </a:r>
          </a:p>
        </p:txBody>
      </p:sp>
      <p:sp>
        <p:nvSpPr>
          <p:cNvPr id="4" name="Slide Number Placeholder 3"/>
          <p:cNvSpPr>
            <a:spLocks noGrp="1"/>
          </p:cNvSpPr>
          <p:nvPr>
            <p:ph type="sldNum" sz="quarter" idx="10"/>
          </p:nvPr>
        </p:nvSpPr>
        <p:spPr/>
        <p:txBody>
          <a:bodyPr/>
          <a:lstStyle/>
          <a:p>
            <a:fld id="{6FF030F8-E745-40EC-91AC-C23CE54D20A2}" type="slidenum">
              <a:rPr lang="en-US" smtClean="0"/>
              <a:t>11</a:t>
            </a:fld>
            <a:endParaRPr lang="en-US"/>
          </a:p>
        </p:txBody>
      </p:sp>
    </p:spTree>
    <p:extLst>
      <p:ext uri="{BB962C8B-B14F-4D97-AF65-F5344CB8AC3E}">
        <p14:creationId xmlns:p14="http://schemas.microsoft.com/office/powerpoint/2010/main" val="241848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Two types of interfaces for the 8 puzzle that lead to different types of learning.</a:t>
            </a:r>
          </a:p>
          <a:p>
            <a:r>
              <a:rPr lang="en-US" sz="1200" b="0" i="0" u="none" strike="noStrike" kern="1200" baseline="0" dirty="0" smtClean="0">
                <a:solidFill>
                  <a:schemeClr val="tx1"/>
                </a:solidFill>
                <a:latin typeface="+mn-lt"/>
                <a:ea typeface="+mn-ea"/>
                <a:cs typeface="+mn-cs"/>
              </a:rPr>
              <a:t>a Interface leading to more explicit representation. b Interface leading to more implicit</a:t>
            </a:r>
          </a:p>
          <a:p>
            <a:r>
              <a:rPr lang="en-US" sz="1200" b="0" i="0" u="none" strike="noStrike" kern="1200" baseline="0" dirty="0" smtClean="0">
                <a:solidFill>
                  <a:schemeClr val="tx1"/>
                </a:solidFill>
                <a:latin typeface="+mn-lt"/>
                <a:ea typeface="+mn-ea"/>
                <a:cs typeface="+mn-cs"/>
              </a:rPr>
              <a:t>Representation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Subjects who used the second interface were less able to describe how they solved it but solved it faster.</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13</a:t>
            </a:fld>
            <a:endParaRPr lang="en-US"/>
          </a:p>
        </p:txBody>
      </p:sp>
    </p:spTree>
    <p:extLst>
      <p:ext uri="{BB962C8B-B14F-4D97-AF65-F5344CB8AC3E}">
        <p14:creationId xmlns:p14="http://schemas.microsoft.com/office/powerpoint/2010/main" val="198625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426655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10818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235378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285275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54032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1FADE-6324-490B-A2FB-9124A37E50BE}" type="datetimeFigureOut">
              <a:rPr lang="en-US" smtClean="0"/>
              <a:t>11/07/2019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16856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1FADE-6324-490B-A2FB-9124A37E50BE}" type="datetimeFigureOut">
              <a:rPr lang="en-US" smtClean="0"/>
              <a:t>11/07/2019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6395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1FADE-6324-490B-A2FB-9124A37E50BE}" type="datetimeFigureOut">
              <a:rPr lang="en-US" smtClean="0"/>
              <a:t>11/07/2019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02076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1FADE-6324-490B-A2FB-9124A37E50BE}" type="datetimeFigureOut">
              <a:rPr lang="en-US" smtClean="0"/>
              <a:t>11/07/2019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257014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1FADE-6324-490B-A2FB-9124A37E50BE}" type="datetimeFigureOut">
              <a:rPr lang="en-US" smtClean="0"/>
              <a:t>11/07/2019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59850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1FADE-6324-490B-A2FB-9124A37E50BE}" type="datetimeFigureOut">
              <a:rPr lang="en-US" smtClean="0"/>
              <a:t>11/07/2019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174065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1FADE-6324-490B-A2FB-9124A37E50BE}" type="datetimeFigureOut">
              <a:rPr lang="en-US" smtClean="0"/>
              <a:t>11/07/2019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BF14-B535-4A75-9BE4-AB7E36D1E1EF}" type="slidenum">
              <a:rPr lang="en-US" smtClean="0"/>
              <a:t>‹#›</a:t>
            </a:fld>
            <a:endParaRPr lang="en-US"/>
          </a:p>
        </p:txBody>
      </p:sp>
    </p:spTree>
    <p:extLst>
      <p:ext uri="{BB962C8B-B14F-4D97-AF65-F5344CB8AC3E}">
        <p14:creationId xmlns:p14="http://schemas.microsoft.com/office/powerpoint/2010/main" val="10295452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effrey.Bolkhovsky@uconn.edu"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2.png"/><Relationship Id="rId1" Type="http://schemas.microsoft.com/office/2007/relationships/media" Target="../media/media1.mp4"/><Relationship Id="rId2" Type="http://schemas.openxmlformats.org/officeDocument/2006/relationships/video" Target="../media/media1.mp4"/></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2.mp4"/><Relationship Id="rId2" Type="http://schemas.openxmlformats.org/officeDocument/2006/relationships/video" Target="../media/media2.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1859279"/>
            <a:ext cx="9144000" cy="2039303"/>
          </a:xfrm>
        </p:spPr>
        <p:txBody>
          <a:bodyPr>
            <a:normAutofit fontScale="90000"/>
          </a:bodyPr>
          <a:lstStyle/>
          <a:p>
            <a:r>
              <a:rPr lang="en-US" dirty="0" smtClean="0"/>
              <a:t>Human Factors Engineering</a:t>
            </a:r>
            <a:br>
              <a:rPr lang="en-US" dirty="0" smtClean="0"/>
            </a:br>
            <a:r>
              <a:rPr lang="en-US" dirty="0" smtClean="0"/>
              <a:t>BME 6086 / BME 4985</a:t>
            </a:r>
            <a:endParaRPr lang="en-US" dirty="0"/>
          </a:p>
        </p:txBody>
      </p:sp>
      <p:sp>
        <p:nvSpPr>
          <p:cNvPr id="3" name="Title 1"/>
          <p:cNvSpPr txBox="1">
            <a:spLocks/>
          </p:cNvSpPr>
          <p:nvPr/>
        </p:nvSpPr>
        <p:spPr>
          <a:xfrm>
            <a:off x="1699260" y="3543299"/>
            <a:ext cx="9144000" cy="20393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t>Jeffrey Bolkhovsky, Naval Submarine Medical Research Laboratory, University of Connecticut</a:t>
            </a:r>
          </a:p>
          <a:p>
            <a:r>
              <a:rPr lang="en-US" sz="3200" dirty="0" smtClean="0">
                <a:hlinkClick r:id="rId2"/>
              </a:rPr>
              <a:t>Jeffrey.Bolkhovsky@uconn.edu</a:t>
            </a:r>
            <a:r>
              <a:rPr lang="en-US" sz="3200" dirty="0" smtClean="0"/>
              <a:t> </a:t>
            </a:r>
            <a:endParaRPr lang="en-US" sz="3200" dirty="0" smtClean="0"/>
          </a:p>
          <a:p>
            <a:r>
              <a:rPr lang="en-US" sz="2800" dirty="0" smtClean="0"/>
              <a:t>Spring 2019</a:t>
            </a:r>
            <a:endParaRPr lang="en-US" sz="2800" dirty="0"/>
          </a:p>
        </p:txBody>
      </p:sp>
    </p:spTree>
    <p:extLst>
      <p:ext uri="{BB962C8B-B14F-4D97-AF65-F5344CB8AC3E}">
        <p14:creationId xmlns:p14="http://schemas.microsoft.com/office/powerpoint/2010/main" val="33501685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nge blindness - classic demo - plan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04468" y="67302"/>
            <a:ext cx="8938025" cy="6703519"/>
          </a:xfrm>
          <a:prstGeom prst="rect">
            <a:avLst/>
          </a:prstGeom>
        </p:spPr>
      </p:pic>
    </p:spTree>
    <p:extLst>
      <p:ext uri="{BB962C8B-B14F-4D97-AF65-F5344CB8AC3E}">
        <p14:creationId xmlns:p14="http://schemas.microsoft.com/office/powerpoint/2010/main" val="938138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Memory </a:t>
            </a:r>
            <a:r>
              <a:rPr lang="en-US" dirty="0"/>
              <a:t>(Psychology)</a:t>
            </a:r>
          </a:p>
        </p:txBody>
      </p:sp>
      <p:sp>
        <p:nvSpPr>
          <p:cNvPr id="3" name="Content Placeholder 2"/>
          <p:cNvSpPr>
            <a:spLocks noGrp="1"/>
          </p:cNvSpPr>
          <p:nvPr>
            <p:ph idx="1"/>
          </p:nvPr>
        </p:nvSpPr>
        <p:spPr/>
        <p:txBody>
          <a:bodyPr>
            <a:normAutofit/>
          </a:bodyPr>
          <a:lstStyle/>
          <a:p>
            <a:pPr lvl="1"/>
            <a:r>
              <a:rPr lang="en-US" altLang="en-US" sz="2800" dirty="0" smtClean="0">
                <a:cs typeface="Calibri" panose="020F0502020204030204" pitchFamily="34" charset="0"/>
              </a:rPr>
              <a:t>“Permanently” encoded information</a:t>
            </a:r>
          </a:p>
          <a:p>
            <a:pPr lvl="1"/>
            <a:r>
              <a:rPr lang="en-US" altLang="en-US" sz="2800" dirty="0" smtClean="0">
                <a:cs typeface="Calibri" panose="020F0502020204030204" pitchFamily="34" charset="0"/>
              </a:rPr>
              <a:t>Requires enough processing</a:t>
            </a:r>
          </a:p>
          <a:p>
            <a:pPr lvl="1"/>
            <a:r>
              <a:rPr lang="en-US" altLang="en-US" sz="2800" dirty="0" smtClean="0">
                <a:cs typeface="Calibri" panose="020F0502020204030204" pitchFamily="34" charset="0"/>
              </a:rPr>
              <a:t>Huge </a:t>
            </a:r>
            <a:r>
              <a:rPr lang="en-US" altLang="en-US" sz="2800" dirty="0">
                <a:cs typeface="Calibri" panose="020F0502020204030204" pitchFamily="34" charset="0"/>
              </a:rPr>
              <a:t>(if not “unlimited</a:t>
            </a:r>
            <a:r>
              <a:rPr lang="en-US" altLang="en-US" sz="2800" dirty="0" smtClean="0">
                <a:cs typeface="Calibri" panose="020F0502020204030204" pitchFamily="34" charset="0"/>
              </a:rPr>
              <a:t>”)</a:t>
            </a:r>
          </a:p>
          <a:p>
            <a:pPr lvl="1"/>
            <a:r>
              <a:rPr lang="en-US" altLang="en-US" sz="2800" dirty="0" smtClean="0">
                <a:cs typeface="Calibri" panose="020F0502020204030204" pitchFamily="34" charset="0"/>
              </a:rPr>
              <a:t>Slower access time (~100 </a:t>
            </a:r>
            <a:r>
              <a:rPr lang="en-US" altLang="en-US" sz="2800" dirty="0" err="1" smtClean="0">
                <a:cs typeface="Calibri" panose="020F0502020204030204" pitchFamily="34" charset="0"/>
              </a:rPr>
              <a:t>ms</a:t>
            </a:r>
            <a:r>
              <a:rPr lang="en-US" altLang="en-US" sz="2800" dirty="0" smtClean="0">
                <a:cs typeface="Calibri" panose="020F0502020204030204" pitchFamily="34" charset="0"/>
              </a:rPr>
              <a:t>) w/ little decay</a:t>
            </a:r>
          </a:p>
          <a:p>
            <a:pPr lvl="1"/>
            <a:r>
              <a:rPr lang="en-US" altLang="en-US" sz="2800" dirty="0" smtClean="0">
                <a:cs typeface="Calibri" panose="020F0502020204030204" pitchFamily="34" charset="0"/>
              </a:rPr>
              <a:t>Meaningful encoding makes memory last longer and can assist in remembering more.</a:t>
            </a:r>
          </a:p>
          <a:p>
            <a:pPr lvl="1"/>
            <a:r>
              <a:rPr lang="en-US" altLang="en-US" sz="2800" dirty="0" smtClean="0">
                <a:cs typeface="Calibri" panose="020F0502020204030204" pitchFamily="34" charset="0"/>
              </a:rPr>
              <a:t>Easier to remember things if components are already known.</a:t>
            </a:r>
          </a:p>
          <a:p>
            <a:pPr lvl="1"/>
            <a:r>
              <a:rPr lang="en-US" altLang="en-US" sz="2800" dirty="0" smtClean="0">
                <a:cs typeface="Calibri" panose="020F0502020204030204" pitchFamily="34" charset="0"/>
              </a:rPr>
              <a:t>Declarative knowledge requires attention to go to LTM.</a:t>
            </a:r>
          </a:p>
          <a:p>
            <a:pPr lvl="1"/>
            <a:r>
              <a:rPr lang="en-US" altLang="en-US" sz="2800" dirty="0" smtClean="0">
                <a:cs typeface="Calibri" panose="020F0502020204030204" pitchFamily="34" charset="0"/>
              </a:rPr>
              <a:t>Procedural can sometimes go to LTM with less attention.</a:t>
            </a:r>
          </a:p>
        </p:txBody>
      </p:sp>
    </p:spTree>
    <p:extLst>
      <p:ext uri="{BB962C8B-B14F-4D97-AF65-F5344CB8AC3E}">
        <p14:creationId xmlns:p14="http://schemas.microsoft.com/office/powerpoint/2010/main" val="68858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vs Explicit Memory</a:t>
            </a:r>
            <a:endParaRPr lang="en-US" dirty="0"/>
          </a:p>
        </p:txBody>
      </p:sp>
      <p:sp>
        <p:nvSpPr>
          <p:cNvPr id="3" name="Content Placeholder 2"/>
          <p:cNvSpPr>
            <a:spLocks noGrp="1"/>
          </p:cNvSpPr>
          <p:nvPr>
            <p:ph idx="1"/>
          </p:nvPr>
        </p:nvSpPr>
        <p:spPr>
          <a:xfrm>
            <a:off x="838200" y="1433739"/>
            <a:ext cx="10515600" cy="4351338"/>
          </a:xfrm>
        </p:spPr>
        <p:txBody>
          <a:bodyPr/>
          <a:lstStyle/>
          <a:p>
            <a:r>
              <a:rPr lang="en-US" dirty="0" smtClean="0"/>
              <a:t>Explicit memories are reportable</a:t>
            </a:r>
          </a:p>
          <a:p>
            <a:pPr lvl="1"/>
            <a:r>
              <a:rPr lang="en-US" dirty="0" smtClean="0"/>
              <a:t>Frequently leads to more robust performance</a:t>
            </a:r>
          </a:p>
          <a:p>
            <a:pPr lvl="1"/>
            <a:r>
              <a:rPr lang="en-US" dirty="0" smtClean="0"/>
              <a:t>Can inform others</a:t>
            </a:r>
          </a:p>
          <a:p>
            <a:r>
              <a:rPr lang="en-US" dirty="0" smtClean="0"/>
              <a:t>Implicit memories are not</a:t>
            </a:r>
          </a:p>
          <a:p>
            <a:pPr lvl="1"/>
            <a:r>
              <a:rPr lang="en-US" dirty="0" smtClean="0"/>
              <a:t>Procedural are implicit: precise details not reportable</a:t>
            </a:r>
          </a:p>
          <a:p>
            <a:pPr lvl="1"/>
            <a:r>
              <a:rPr lang="en-US" dirty="0" smtClean="0"/>
              <a:t>Recognizing objects without knowing how</a:t>
            </a:r>
          </a:p>
        </p:txBody>
      </p:sp>
    </p:spTree>
    <p:extLst>
      <p:ext uri="{BB962C8B-B14F-4D97-AF65-F5344CB8AC3E}">
        <p14:creationId xmlns:p14="http://schemas.microsoft.com/office/powerpoint/2010/main" val="10064738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vs Implicit</a:t>
            </a:r>
            <a:endParaRPr lang="en-US" dirty="0"/>
          </a:p>
        </p:txBody>
      </p:sp>
      <p:pic>
        <p:nvPicPr>
          <p:cNvPr id="4" name="Picture 3"/>
          <p:cNvPicPr>
            <a:picLocks noChangeAspect="1"/>
          </p:cNvPicPr>
          <p:nvPr/>
        </p:nvPicPr>
        <p:blipFill>
          <a:blip r:embed="rId3"/>
          <a:stretch>
            <a:fillRect/>
          </a:stretch>
        </p:blipFill>
        <p:spPr>
          <a:xfrm>
            <a:off x="1426692" y="1468188"/>
            <a:ext cx="9338616" cy="5130809"/>
          </a:xfrm>
          <a:prstGeom prst="rect">
            <a:avLst/>
          </a:prstGeom>
        </p:spPr>
      </p:pic>
    </p:spTree>
    <p:extLst>
      <p:ext uri="{BB962C8B-B14F-4D97-AF65-F5344CB8AC3E}">
        <p14:creationId xmlns:p14="http://schemas.microsoft.com/office/powerpoint/2010/main" val="7655263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Prospective Memory</a:t>
            </a:r>
            <a:endParaRPr lang="en-US" dirty="0"/>
          </a:p>
        </p:txBody>
      </p:sp>
      <p:sp>
        <p:nvSpPr>
          <p:cNvPr id="3" name="Content Placeholder 2"/>
          <p:cNvSpPr>
            <a:spLocks noGrp="1"/>
          </p:cNvSpPr>
          <p:nvPr>
            <p:ph idx="1"/>
          </p:nvPr>
        </p:nvSpPr>
        <p:spPr/>
        <p:txBody>
          <a:bodyPr/>
          <a:lstStyle/>
          <a:p>
            <a:r>
              <a:rPr lang="en-US" dirty="0" smtClean="0"/>
              <a:t>Memory involved with doing things at the appropriate time.</a:t>
            </a:r>
          </a:p>
          <a:p>
            <a:r>
              <a:rPr lang="en-US" dirty="0" smtClean="0"/>
              <a:t>Storage of information for future activities is prone to failure.</a:t>
            </a:r>
          </a:p>
          <a:p>
            <a:r>
              <a:rPr lang="en-US" dirty="0" smtClean="0"/>
              <a:t>Major Human Factors Area</a:t>
            </a:r>
          </a:p>
          <a:p>
            <a:pPr lvl="1"/>
            <a:r>
              <a:rPr lang="en-US" dirty="0" smtClean="0"/>
              <a:t>Schedulers</a:t>
            </a:r>
          </a:p>
          <a:p>
            <a:pPr lvl="1"/>
            <a:r>
              <a:rPr lang="en-US" dirty="0" smtClean="0"/>
              <a:t>Calendars</a:t>
            </a:r>
          </a:p>
          <a:p>
            <a:pPr lvl="1"/>
            <a:r>
              <a:rPr lang="en-US" dirty="0" smtClean="0"/>
              <a:t>Lists</a:t>
            </a:r>
          </a:p>
          <a:p>
            <a:pPr lvl="1"/>
            <a:r>
              <a:rPr lang="en-US" dirty="0" smtClean="0"/>
              <a:t>Alarms</a:t>
            </a:r>
          </a:p>
        </p:txBody>
      </p:sp>
    </p:spTree>
    <p:extLst>
      <p:ext uri="{BB962C8B-B14F-4D97-AF65-F5344CB8AC3E}">
        <p14:creationId xmlns:p14="http://schemas.microsoft.com/office/powerpoint/2010/main" val="8873567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Mnemonics and Aids to Memory</a:t>
            </a:r>
            <a:endParaRPr lang="en-US" dirty="0"/>
          </a:p>
        </p:txBody>
      </p:sp>
      <p:sp>
        <p:nvSpPr>
          <p:cNvPr id="3" name="Content Placeholder 2"/>
          <p:cNvSpPr>
            <a:spLocks noGrp="1"/>
          </p:cNvSpPr>
          <p:nvPr>
            <p:ph idx="1"/>
          </p:nvPr>
        </p:nvSpPr>
        <p:spPr/>
        <p:txBody>
          <a:bodyPr/>
          <a:lstStyle/>
          <a:p>
            <a:r>
              <a:rPr lang="en-US" dirty="0" smtClean="0"/>
              <a:t>Use of tools to increase amount, quality, or speed of recall of information.</a:t>
            </a:r>
          </a:p>
          <a:p>
            <a:r>
              <a:rPr lang="en-US" dirty="0" smtClean="0"/>
              <a:t>Many Methods such as Loci</a:t>
            </a:r>
          </a:p>
          <a:p>
            <a:r>
              <a:rPr lang="en-US" dirty="0" smtClean="0"/>
              <a:t>Recognition more robust than simple recall</a:t>
            </a:r>
          </a:p>
          <a:p>
            <a:pPr lvl="1"/>
            <a:r>
              <a:rPr lang="en-US" dirty="0" smtClean="0"/>
              <a:t>Recognizing objects in a menu</a:t>
            </a:r>
          </a:p>
          <a:p>
            <a:pPr lvl="1"/>
            <a:r>
              <a:rPr lang="en-US" dirty="0" smtClean="0"/>
              <a:t>Slower for experts (</a:t>
            </a:r>
            <a:r>
              <a:rPr lang="en-US" dirty="0" err="1" smtClean="0"/>
              <a:t>e.g</a:t>
            </a:r>
            <a:r>
              <a:rPr lang="en-US" dirty="0" smtClean="0"/>
              <a:t>, recalling a single keystroke)</a:t>
            </a:r>
          </a:p>
          <a:p>
            <a:r>
              <a:rPr lang="en-US" dirty="0" smtClean="0"/>
              <a:t>Anomalous things are easier to remember (e.g., bell being played with a word)</a:t>
            </a:r>
          </a:p>
          <a:p>
            <a:r>
              <a:rPr lang="en-US" dirty="0" smtClean="0"/>
              <a:t>Practice and repetition, seeing again.</a:t>
            </a:r>
            <a:endParaRPr lang="en-US" dirty="0"/>
          </a:p>
        </p:txBody>
      </p:sp>
    </p:spTree>
    <p:extLst>
      <p:ext uri="{BB962C8B-B14F-4D97-AF65-F5344CB8AC3E}">
        <p14:creationId xmlns:p14="http://schemas.microsoft.com/office/powerpoint/2010/main" val="11026745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sldNum" sz="quarter" idx="10"/>
          </p:nvPr>
        </p:nvSpPr>
        <p:spPr>
          <a:ln/>
        </p:spPr>
        <p:txBody>
          <a:bodyPr/>
          <a:lstStyle/>
          <a:p>
            <a:fld id="{2614F24C-6820-4FE5-8A11-9133E16558D0}" type="slidenum">
              <a:rPr lang="en-US" altLang="en-US"/>
              <a:pPr/>
              <a:t>16</a:t>
            </a:fld>
            <a:endParaRPr lang="en-US" altLang="en-US"/>
          </a:p>
        </p:txBody>
      </p:sp>
      <p:sp>
        <p:nvSpPr>
          <p:cNvPr id="64514" name="Rectangle 2"/>
          <p:cNvSpPr>
            <a:spLocks noGrp="1" noChangeArrowheads="1"/>
          </p:cNvSpPr>
          <p:nvPr>
            <p:ph type="title"/>
          </p:nvPr>
        </p:nvSpPr>
        <p:spPr>
          <a:xfrm>
            <a:off x="611189" y="0"/>
            <a:ext cx="10515600" cy="1325563"/>
          </a:xfrm>
        </p:spPr>
        <p:txBody>
          <a:bodyPr/>
          <a:lstStyle/>
          <a:p>
            <a:pPr eaLnBrk="1" hangingPunct="1"/>
            <a:r>
              <a:rPr lang="en-US" altLang="en-US" b="1" dirty="0" smtClean="0"/>
              <a:t>PQ4R</a:t>
            </a:r>
            <a:endParaRPr lang="en-US" altLang="en-US" dirty="0" smtClean="0">
              <a:latin typeface="Lucida Grande" pitchFamily="92" charset="0"/>
            </a:endParaRPr>
          </a:p>
        </p:txBody>
      </p:sp>
      <p:sp>
        <p:nvSpPr>
          <p:cNvPr id="64515" name="Rectangle 3"/>
          <p:cNvSpPr>
            <a:spLocks noGrp="1" noChangeArrowheads="1"/>
          </p:cNvSpPr>
          <p:nvPr>
            <p:ph type="body" idx="1"/>
          </p:nvPr>
        </p:nvSpPr>
        <p:spPr>
          <a:xfrm>
            <a:off x="611189" y="1371600"/>
            <a:ext cx="10969625" cy="4527550"/>
          </a:xfrm>
        </p:spPr>
        <p:txBody>
          <a:bodyPr>
            <a:normAutofit lnSpcReduction="10000"/>
          </a:bodyPr>
          <a:lstStyle/>
          <a:p>
            <a:pPr eaLnBrk="1" hangingPunct="1">
              <a:lnSpc>
                <a:spcPct val="90000"/>
              </a:lnSpc>
            </a:pPr>
            <a:r>
              <a:rPr lang="en-US" altLang="en-US" dirty="0"/>
              <a:t>Preview</a:t>
            </a:r>
          </a:p>
          <a:p>
            <a:pPr eaLnBrk="1" hangingPunct="1">
              <a:lnSpc>
                <a:spcPct val="90000"/>
              </a:lnSpc>
            </a:pPr>
            <a:r>
              <a:rPr lang="en-US" altLang="en-US" dirty="0"/>
              <a:t>Question</a:t>
            </a:r>
          </a:p>
          <a:p>
            <a:pPr eaLnBrk="1" hangingPunct="1">
              <a:lnSpc>
                <a:spcPct val="90000"/>
              </a:lnSpc>
            </a:pPr>
            <a:r>
              <a:rPr lang="en-US" altLang="en-US" dirty="0"/>
              <a:t>Read</a:t>
            </a:r>
          </a:p>
          <a:p>
            <a:pPr eaLnBrk="1" hangingPunct="1">
              <a:lnSpc>
                <a:spcPct val="90000"/>
              </a:lnSpc>
            </a:pPr>
            <a:r>
              <a:rPr lang="en-US" altLang="en-US" dirty="0"/>
              <a:t>Reflect</a:t>
            </a:r>
          </a:p>
          <a:p>
            <a:pPr eaLnBrk="1" hangingPunct="1">
              <a:lnSpc>
                <a:spcPct val="90000"/>
              </a:lnSpc>
            </a:pPr>
            <a:r>
              <a:rPr lang="en-US" altLang="en-US" dirty="0"/>
              <a:t>Recite</a:t>
            </a:r>
          </a:p>
          <a:p>
            <a:pPr eaLnBrk="1" hangingPunct="1">
              <a:lnSpc>
                <a:spcPct val="90000"/>
              </a:lnSpc>
            </a:pPr>
            <a:r>
              <a:rPr lang="en-US" altLang="en-US" dirty="0"/>
              <a:t>Review</a:t>
            </a:r>
            <a:br>
              <a:rPr lang="en-US" altLang="en-US" dirty="0"/>
            </a:br>
            <a:endParaRPr lang="en-US" altLang="en-US" dirty="0"/>
          </a:p>
          <a:p>
            <a:pPr eaLnBrk="1" hangingPunct="1">
              <a:lnSpc>
                <a:spcPct val="90000"/>
              </a:lnSpc>
              <a:buFontTx/>
              <a:buNone/>
            </a:pPr>
            <a:r>
              <a:rPr lang="en-US" altLang="en-US" dirty="0"/>
              <a:t>What is it?  Who is it by? What does it say? What does it imply? Do we believe it?</a:t>
            </a:r>
          </a:p>
          <a:p>
            <a:pPr eaLnBrk="1" hangingPunct="1">
              <a:lnSpc>
                <a:spcPct val="90000"/>
              </a:lnSpc>
              <a:buFontTx/>
              <a:buNone/>
            </a:pPr>
            <a:r>
              <a:rPr lang="en-US" altLang="en-US" dirty="0"/>
              <a:t>So, begin with the end in mind, Section 14…</a:t>
            </a:r>
          </a:p>
        </p:txBody>
      </p:sp>
    </p:spTree>
    <p:extLst>
      <p:ext uri="{BB962C8B-B14F-4D97-AF65-F5344CB8AC3E}">
        <p14:creationId xmlns:p14="http://schemas.microsoft.com/office/powerpoint/2010/main" val="262142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Biases in Memory</a:t>
            </a:r>
            <a:endParaRPr lang="en-US" dirty="0"/>
          </a:p>
        </p:txBody>
      </p:sp>
      <p:sp>
        <p:nvSpPr>
          <p:cNvPr id="3" name="Content Placeholder 2"/>
          <p:cNvSpPr>
            <a:spLocks noGrp="1"/>
          </p:cNvSpPr>
          <p:nvPr>
            <p:ph idx="1"/>
          </p:nvPr>
        </p:nvSpPr>
        <p:spPr/>
        <p:txBody>
          <a:bodyPr/>
          <a:lstStyle/>
          <a:p>
            <a:r>
              <a:rPr lang="en-US" dirty="0"/>
              <a:t>Interference:</a:t>
            </a:r>
          </a:p>
          <a:p>
            <a:pPr lvl="1"/>
            <a:r>
              <a:rPr lang="en-US" dirty="0"/>
              <a:t>The retrieval of items from memory can be helped or hurt by other items in memory.</a:t>
            </a:r>
          </a:p>
          <a:p>
            <a:pPr lvl="1"/>
            <a:r>
              <a:rPr lang="en-US" dirty="0"/>
              <a:t>Two items can be a confused for one another.</a:t>
            </a:r>
          </a:p>
          <a:p>
            <a:pPr lvl="1"/>
            <a:r>
              <a:rPr lang="en-US" dirty="0"/>
              <a:t>If you learn someone’s name wrong its hard to fix it.</a:t>
            </a:r>
          </a:p>
          <a:p>
            <a:r>
              <a:rPr lang="en-US" dirty="0"/>
              <a:t>Retrieval Bias</a:t>
            </a:r>
          </a:p>
          <a:p>
            <a:pPr lvl="1"/>
            <a:r>
              <a:rPr lang="en-US" dirty="0"/>
              <a:t>Items retried to support reasoning will be biased towards primacy/</a:t>
            </a:r>
            <a:r>
              <a:rPr lang="en-US" dirty="0" err="1"/>
              <a:t>recency</a:t>
            </a:r>
            <a:r>
              <a:rPr lang="en-US" dirty="0"/>
              <a:t>.</a:t>
            </a:r>
          </a:p>
          <a:p>
            <a:pPr lvl="1"/>
            <a:r>
              <a:rPr lang="en-US" dirty="0"/>
              <a:t>Information that is stored in a context will be easier to retrieve.</a:t>
            </a:r>
          </a:p>
          <a:p>
            <a:endParaRPr lang="en-US" dirty="0"/>
          </a:p>
        </p:txBody>
      </p:sp>
    </p:spTree>
    <p:extLst>
      <p:ext uri="{BB962C8B-B14F-4D97-AF65-F5344CB8AC3E}">
        <p14:creationId xmlns:p14="http://schemas.microsoft.com/office/powerpoint/2010/main" val="32998154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Biases in Memory</a:t>
            </a:r>
            <a:endParaRPr lang="en-US" dirty="0"/>
          </a:p>
        </p:txBody>
      </p:sp>
      <p:sp>
        <p:nvSpPr>
          <p:cNvPr id="3" name="Content Placeholder 2"/>
          <p:cNvSpPr>
            <a:spLocks noGrp="1"/>
          </p:cNvSpPr>
          <p:nvPr>
            <p:ph idx="1"/>
          </p:nvPr>
        </p:nvSpPr>
        <p:spPr/>
        <p:txBody>
          <a:bodyPr/>
          <a:lstStyle/>
          <a:p>
            <a:r>
              <a:rPr lang="en-US" dirty="0" smtClean="0"/>
              <a:t>Encoding Effects:</a:t>
            </a:r>
          </a:p>
          <a:p>
            <a:pPr lvl="1"/>
            <a:r>
              <a:rPr lang="en-US" dirty="0" smtClean="0"/>
              <a:t>Content of an item stored in memory</a:t>
            </a:r>
          </a:p>
          <a:p>
            <a:pPr lvl="1"/>
            <a:r>
              <a:rPr lang="en-US" dirty="0" smtClean="0"/>
              <a:t>Location, sight , smell sound</a:t>
            </a:r>
          </a:p>
          <a:p>
            <a:pPr lvl="1"/>
            <a:r>
              <a:rPr lang="en-US" dirty="0" smtClean="0"/>
              <a:t>Associate memory with the properties</a:t>
            </a:r>
          </a:p>
          <a:p>
            <a:r>
              <a:rPr lang="en-US" dirty="0" smtClean="0"/>
              <a:t>Priming</a:t>
            </a:r>
          </a:p>
          <a:p>
            <a:pPr lvl="1"/>
            <a:r>
              <a:rPr lang="en-US" dirty="0" smtClean="0"/>
              <a:t>Presenting objects before use facilitates their use</a:t>
            </a:r>
          </a:p>
          <a:p>
            <a:r>
              <a:rPr lang="en-US" dirty="0"/>
              <a:t>Lotus Effect</a:t>
            </a:r>
          </a:p>
          <a:p>
            <a:pPr lvl="1"/>
            <a:r>
              <a:rPr lang="en-US" dirty="0"/>
              <a:t>Taking on knowledge from questions</a:t>
            </a:r>
          </a:p>
          <a:p>
            <a:pPr lvl="1"/>
            <a:endParaRPr lang="en-US" dirty="0"/>
          </a:p>
        </p:txBody>
      </p:sp>
    </p:spTree>
    <p:extLst>
      <p:ext uri="{BB962C8B-B14F-4D97-AF65-F5344CB8AC3E}">
        <p14:creationId xmlns:p14="http://schemas.microsoft.com/office/powerpoint/2010/main" val="36158984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sldNum" sz="quarter" idx="10"/>
          </p:nvPr>
        </p:nvSpPr>
        <p:spPr>
          <a:ln/>
        </p:spPr>
        <p:txBody>
          <a:bodyPr/>
          <a:lstStyle/>
          <a:p>
            <a:fld id="{9DF4FDEE-E9E0-4AE8-A00B-8D1AB4D71384}" type="slidenum">
              <a:rPr lang="en-US" altLang="en-US"/>
              <a:pPr/>
              <a:t>19</a:t>
            </a:fld>
            <a:endParaRPr lang="en-US" altLang="en-US"/>
          </a:p>
        </p:txBody>
      </p:sp>
      <p:sp>
        <p:nvSpPr>
          <p:cNvPr id="62467" name="Rectangle 2"/>
          <p:cNvSpPr>
            <a:spLocks noGrp="1" noChangeArrowheads="1"/>
          </p:cNvSpPr>
          <p:nvPr>
            <p:ph type="title"/>
          </p:nvPr>
        </p:nvSpPr>
        <p:spPr>
          <a:xfrm>
            <a:off x="562429" y="122237"/>
            <a:ext cx="10515600" cy="1325563"/>
          </a:xfrm>
          <a:noFill/>
        </p:spPr>
        <p:txBody>
          <a:bodyPr vert="horz" lIns="93696" tIns="46848" rIns="93696" bIns="46848" rtlCol="0" anchor="ctr">
            <a:normAutofit/>
          </a:bodyPr>
          <a:lstStyle/>
          <a:p>
            <a:pPr eaLnBrk="1" hangingPunct="1"/>
            <a:r>
              <a:rPr lang="en-US" altLang="en-US" b="1" dirty="0" smtClean="0"/>
              <a:t>Implications</a:t>
            </a:r>
            <a:endParaRPr lang="en-US" altLang="en-US" sz="1200" dirty="0"/>
          </a:p>
        </p:txBody>
      </p:sp>
      <p:sp>
        <p:nvSpPr>
          <p:cNvPr id="24580" name="Rectangle 3"/>
          <p:cNvSpPr>
            <a:spLocks noGrp="1" noChangeArrowheads="1"/>
          </p:cNvSpPr>
          <p:nvPr>
            <p:ph type="body" idx="1"/>
          </p:nvPr>
        </p:nvSpPr>
        <p:spPr>
          <a:xfrm>
            <a:off x="509589" y="1447800"/>
            <a:ext cx="10360025" cy="4876800"/>
          </a:xfrm>
          <a:noFill/>
        </p:spPr>
        <p:txBody>
          <a:bodyPr vert="horz" lIns="93696" tIns="46848" rIns="93696" bIns="46848" rtlCol="0">
            <a:normAutofit/>
          </a:bodyPr>
          <a:lstStyle/>
          <a:p>
            <a:pPr eaLnBrk="1" hangingPunct="1">
              <a:lnSpc>
                <a:spcPct val="90000"/>
              </a:lnSpc>
            </a:pPr>
            <a:r>
              <a:rPr lang="en-US" altLang="en-US" sz="2400">
                <a:cs typeface="Calibri" panose="020F0502020204030204" pitchFamily="34" charset="0"/>
              </a:rPr>
              <a:t>Recognition over Recall</a:t>
            </a:r>
          </a:p>
          <a:p>
            <a:pPr eaLnBrk="1" hangingPunct="1">
              <a:lnSpc>
                <a:spcPct val="90000"/>
              </a:lnSpc>
            </a:pPr>
            <a:r>
              <a:rPr lang="en-US" altLang="en-US" sz="2400">
                <a:cs typeface="Calibri" panose="020F0502020204030204" pitchFamily="34" charset="0"/>
              </a:rPr>
              <a:t>Recall</a:t>
            </a:r>
          </a:p>
          <a:p>
            <a:pPr lvl="1" eaLnBrk="1" hangingPunct="1">
              <a:lnSpc>
                <a:spcPct val="90000"/>
              </a:lnSpc>
            </a:pPr>
            <a:r>
              <a:rPr lang="en-US" altLang="en-US" sz="2000">
                <a:cs typeface="Calibri" panose="020F0502020204030204" pitchFamily="34" charset="0"/>
              </a:rPr>
              <a:t>Info reproduced from memory</a:t>
            </a:r>
          </a:p>
          <a:p>
            <a:pPr eaLnBrk="1" hangingPunct="1">
              <a:lnSpc>
                <a:spcPct val="90000"/>
              </a:lnSpc>
            </a:pPr>
            <a:r>
              <a:rPr lang="en-US" altLang="en-US" sz="2400">
                <a:cs typeface="Calibri" panose="020F0502020204030204" pitchFamily="34" charset="0"/>
              </a:rPr>
              <a:t>Recognition</a:t>
            </a:r>
          </a:p>
          <a:p>
            <a:pPr lvl="1" eaLnBrk="1" hangingPunct="1">
              <a:lnSpc>
                <a:spcPct val="90000"/>
              </a:lnSpc>
            </a:pPr>
            <a:r>
              <a:rPr lang="en-US" altLang="en-US" sz="2000">
                <a:cs typeface="Calibri" panose="020F0502020204030204" pitchFamily="34" charset="0"/>
              </a:rPr>
              <a:t>Presentation of info provides knowledge that info has been seen before</a:t>
            </a:r>
          </a:p>
          <a:p>
            <a:pPr eaLnBrk="1" hangingPunct="1">
              <a:lnSpc>
                <a:spcPct val="90000"/>
              </a:lnSpc>
            </a:pPr>
            <a:r>
              <a:rPr lang="en-US" altLang="en-US" sz="2400">
                <a:cs typeface="Calibri" panose="020F0502020204030204" pitchFamily="34" charset="0"/>
              </a:rPr>
              <a:t>We want to design UIs that rely on:</a:t>
            </a:r>
          </a:p>
          <a:p>
            <a:pPr lvl="1" eaLnBrk="1" hangingPunct="1">
              <a:lnSpc>
                <a:spcPct val="90000"/>
              </a:lnSpc>
            </a:pPr>
            <a:r>
              <a:rPr lang="en-US" altLang="en-US" sz="2000">
                <a:cs typeface="Calibri" panose="020F0502020204030204" pitchFamily="34" charset="0"/>
              </a:rPr>
              <a:t> Recognition for novices and once-only tasks</a:t>
            </a:r>
          </a:p>
          <a:p>
            <a:pPr eaLnBrk="1" hangingPunct="1">
              <a:lnSpc>
                <a:spcPct val="90000"/>
              </a:lnSpc>
            </a:pPr>
            <a:r>
              <a:rPr lang="en-US" altLang="en-US" sz="2400">
                <a:cs typeface="Calibri" panose="020F0502020204030204" pitchFamily="34" charset="0"/>
              </a:rPr>
              <a:t>Implications of Memory for Interface Design</a:t>
            </a:r>
          </a:p>
          <a:p>
            <a:pPr lvl="1" eaLnBrk="1" hangingPunct="1">
              <a:lnSpc>
                <a:spcPct val="90000"/>
              </a:lnSpc>
            </a:pPr>
            <a:r>
              <a:rPr lang="en-US" altLang="en-US" sz="2000">
                <a:cs typeface="Calibri" panose="020F0502020204030204" pitchFamily="34" charset="0"/>
              </a:rPr>
              <a:t>Trying harder does not help</a:t>
            </a:r>
          </a:p>
          <a:p>
            <a:pPr lvl="1" eaLnBrk="1" hangingPunct="1">
              <a:lnSpc>
                <a:spcPct val="90000"/>
              </a:lnSpc>
            </a:pPr>
            <a:r>
              <a:rPr lang="en-US" altLang="en-US" sz="2000">
                <a:cs typeface="Calibri" panose="020F0502020204030204" pitchFamily="34" charset="0"/>
              </a:rPr>
              <a:t>Ordering the presentation of objects to memory helps</a:t>
            </a:r>
          </a:p>
          <a:p>
            <a:pPr eaLnBrk="1" hangingPunct="1">
              <a:lnSpc>
                <a:spcPct val="90000"/>
              </a:lnSpc>
            </a:pPr>
            <a:endParaRPr lang="en-US" altLang="en-US" sz="2400">
              <a:cs typeface="Calibri" panose="020F0502020204030204" pitchFamily="34" charset="0"/>
            </a:endParaRPr>
          </a:p>
        </p:txBody>
      </p:sp>
    </p:spTree>
    <p:extLst>
      <p:ext uri="{BB962C8B-B14F-4D97-AF65-F5344CB8AC3E}">
        <p14:creationId xmlns:p14="http://schemas.microsoft.com/office/powerpoint/2010/main" val="484738118"/>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80">
                                            <p:txEl>
                                              <p:pRg st="6" end="6"/>
                                            </p:txEl>
                                          </p:spTgt>
                                        </p:tgtEl>
                                        <p:attrNameLst>
                                          <p:attrName>style.visibility</p:attrName>
                                        </p:attrNameLst>
                                      </p:cBhvr>
                                      <p:to>
                                        <p:strVal val="visible"/>
                                      </p:to>
                                    </p:set>
                                    <p:anim calcmode="lin" valueType="num">
                                      <p:cBhvr additive="base">
                                        <p:cTn id="7" dur="2000" fill="hold"/>
                                        <p:tgtEl>
                                          <p:spTgt spid="24580">
                                            <p:txEl>
                                              <p:pRg st="6" end="6"/>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458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ABCs of Users</a:t>
            </a:r>
          </a:p>
        </p:txBody>
      </p:sp>
      <p:sp>
        <p:nvSpPr>
          <p:cNvPr id="3" name="Content Placeholder 2"/>
          <p:cNvSpPr>
            <a:spLocks noGrp="1"/>
          </p:cNvSpPr>
          <p:nvPr>
            <p:ph idx="1"/>
          </p:nvPr>
        </p:nvSpPr>
        <p:spPr/>
        <p:txBody>
          <a:bodyPr>
            <a:normAutofit/>
          </a:bodyPr>
          <a:lstStyle/>
          <a:p>
            <a:pPr marL="0" indent="0">
              <a:buNone/>
            </a:pPr>
            <a:r>
              <a:rPr lang="en-US" sz="6600" dirty="0" smtClean="0">
                <a:solidFill>
                  <a:srgbClr val="FFFF00"/>
                </a:solidFill>
              </a:rPr>
              <a:t>A</a:t>
            </a:r>
            <a:r>
              <a:rPr lang="en-US" sz="6600" dirty="0" smtClean="0"/>
              <a:t>nthropomorphic</a:t>
            </a:r>
          </a:p>
          <a:p>
            <a:pPr marL="0" indent="0">
              <a:buNone/>
            </a:pPr>
            <a:r>
              <a:rPr lang="en-US" sz="6600" dirty="0" smtClean="0">
                <a:solidFill>
                  <a:srgbClr val="FFFF00"/>
                </a:solidFill>
              </a:rPr>
              <a:t>B</a:t>
            </a:r>
            <a:r>
              <a:rPr lang="en-US" sz="6600" dirty="0" smtClean="0"/>
              <a:t>ehavior</a:t>
            </a:r>
          </a:p>
          <a:p>
            <a:pPr marL="0" indent="0">
              <a:buNone/>
            </a:pPr>
            <a:r>
              <a:rPr lang="en-US" sz="6600" dirty="0" smtClean="0">
                <a:solidFill>
                  <a:srgbClr val="FFFF00"/>
                </a:solidFill>
              </a:rPr>
              <a:t>C</a:t>
            </a:r>
            <a:r>
              <a:rPr lang="en-US" sz="6600" dirty="0" smtClean="0"/>
              <a:t>ognition</a:t>
            </a:r>
          </a:p>
          <a:p>
            <a:pPr marL="0" indent="0">
              <a:buNone/>
            </a:pPr>
            <a:r>
              <a:rPr lang="en-US" sz="6600" dirty="0" smtClean="0">
                <a:solidFill>
                  <a:srgbClr val="FFFF00"/>
                </a:solidFill>
              </a:rPr>
              <a:t>S</a:t>
            </a:r>
            <a:r>
              <a:rPr lang="en-US" sz="6600" dirty="0" smtClean="0"/>
              <a:t>ocial</a:t>
            </a:r>
          </a:p>
        </p:txBody>
      </p:sp>
    </p:spTree>
    <p:extLst>
      <p:ext uri="{BB962C8B-B14F-4D97-AF65-F5344CB8AC3E}">
        <p14:creationId xmlns:p14="http://schemas.microsoft.com/office/powerpoint/2010/main" val="16956711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a:t>
            </a:r>
            <a:endParaRPr lang="en-US" dirty="0"/>
          </a:p>
        </p:txBody>
      </p:sp>
      <p:pic>
        <p:nvPicPr>
          <p:cNvPr id="4" name="Picture 3"/>
          <p:cNvPicPr>
            <a:picLocks noChangeAspect="1"/>
          </p:cNvPicPr>
          <p:nvPr/>
        </p:nvPicPr>
        <p:blipFill>
          <a:blip r:embed="rId3"/>
          <a:stretch>
            <a:fillRect/>
          </a:stretch>
        </p:blipFill>
        <p:spPr>
          <a:xfrm>
            <a:off x="234847" y="2471412"/>
            <a:ext cx="11722306" cy="2100588"/>
          </a:xfrm>
          <a:prstGeom prst="rect">
            <a:avLst/>
          </a:prstGeom>
        </p:spPr>
      </p:pic>
    </p:spTree>
    <p:extLst>
      <p:ext uri="{BB962C8B-B14F-4D97-AF65-F5344CB8AC3E}">
        <p14:creationId xmlns:p14="http://schemas.microsoft.com/office/powerpoint/2010/main" val="2779695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ention Video">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28095" y="96718"/>
            <a:ext cx="8875978" cy="6656378"/>
          </a:xfrm>
        </p:spPr>
      </p:pic>
    </p:spTree>
    <p:extLst>
      <p:ext uri="{BB962C8B-B14F-4D97-AF65-F5344CB8AC3E}">
        <p14:creationId xmlns:p14="http://schemas.microsoft.com/office/powerpoint/2010/main" val="3285562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sldNum" sz="quarter" idx="10"/>
          </p:nvPr>
        </p:nvSpPr>
        <p:spPr>
          <a:ln/>
        </p:spPr>
        <p:txBody>
          <a:bodyPr/>
          <a:lstStyle/>
          <a:p>
            <a:fld id="{C61C1C8A-69C6-4810-B230-E308D85C746E}" type="slidenum">
              <a:rPr lang="en-US" altLang="en-US"/>
              <a:pPr/>
              <a:t>22</a:t>
            </a:fld>
            <a:endParaRPr lang="en-US" altLang="en-US"/>
          </a:p>
        </p:txBody>
      </p:sp>
      <p:sp>
        <p:nvSpPr>
          <p:cNvPr id="66562" name="Rectangle 2"/>
          <p:cNvSpPr>
            <a:spLocks noGrp="1" noChangeArrowheads="1"/>
          </p:cNvSpPr>
          <p:nvPr>
            <p:ph type="title"/>
          </p:nvPr>
        </p:nvSpPr>
        <p:spPr>
          <a:xfrm>
            <a:off x="522288" y="0"/>
            <a:ext cx="10515600" cy="1325563"/>
          </a:xfrm>
        </p:spPr>
        <p:txBody>
          <a:bodyPr/>
          <a:lstStyle/>
          <a:p>
            <a:pPr eaLnBrk="1" hangingPunct="1"/>
            <a:r>
              <a:rPr lang="en-US" altLang="en-US" b="1" dirty="0" smtClean="0">
                <a:cs typeface="Times" panose="02020603050405020304" pitchFamily="18" charset="0"/>
              </a:rPr>
              <a:t>Attention</a:t>
            </a:r>
            <a:endParaRPr lang="en-US" altLang="en-US" dirty="0" smtClean="0">
              <a:cs typeface="Times" panose="02020603050405020304" pitchFamily="18" charset="0"/>
            </a:endParaRPr>
          </a:p>
        </p:txBody>
      </p:sp>
      <p:sp>
        <p:nvSpPr>
          <p:cNvPr id="66563" name="Rectangle 3"/>
          <p:cNvSpPr>
            <a:spLocks noGrp="1" noChangeArrowheads="1"/>
          </p:cNvSpPr>
          <p:nvPr>
            <p:ph type="body" idx="1"/>
          </p:nvPr>
        </p:nvSpPr>
        <p:spPr>
          <a:xfrm>
            <a:off x="509588" y="1371600"/>
            <a:ext cx="10528300" cy="4578350"/>
          </a:xfrm>
        </p:spPr>
        <p:txBody>
          <a:bodyPr/>
          <a:lstStyle/>
          <a:p>
            <a:pPr eaLnBrk="1" hangingPunct="1">
              <a:lnSpc>
                <a:spcPct val="90000"/>
              </a:lnSpc>
            </a:pPr>
            <a:r>
              <a:rPr lang="en-US" altLang="en-US" dirty="0">
                <a:cs typeface="Times" panose="02020603050405020304" pitchFamily="18" charset="0"/>
              </a:rPr>
              <a:t>Attention is a limited </a:t>
            </a:r>
            <a:r>
              <a:rPr lang="en-US" altLang="en-US" dirty="0" smtClean="0">
                <a:cs typeface="Times" panose="02020603050405020304" pitchFamily="18" charset="0"/>
              </a:rPr>
              <a:t>resource</a:t>
            </a:r>
          </a:p>
          <a:p>
            <a:pPr eaLnBrk="1" hangingPunct="1">
              <a:lnSpc>
                <a:spcPct val="90000"/>
              </a:lnSpc>
            </a:pPr>
            <a:r>
              <a:rPr lang="en-US" altLang="en-US" dirty="0" smtClean="0">
                <a:cs typeface="Times" panose="02020603050405020304" pitchFamily="18" charset="0"/>
              </a:rPr>
              <a:t>Covers selective aspects of perception</a:t>
            </a:r>
          </a:p>
          <a:p>
            <a:pPr eaLnBrk="1" hangingPunct="1">
              <a:lnSpc>
                <a:spcPct val="90000"/>
              </a:lnSpc>
            </a:pPr>
            <a:r>
              <a:rPr lang="en-US" altLang="en-US" dirty="0" smtClean="0">
                <a:cs typeface="Times" panose="02020603050405020304" pitchFamily="18" charset="0"/>
              </a:rPr>
              <a:t>Can be seen as a set of buffers that hold information</a:t>
            </a:r>
            <a:endParaRPr lang="en-US" altLang="en-US" dirty="0">
              <a:cs typeface="Times" panose="02020603050405020304" pitchFamily="18" charset="0"/>
            </a:endParaRPr>
          </a:p>
          <a:p>
            <a:pPr eaLnBrk="1" hangingPunct="1">
              <a:lnSpc>
                <a:spcPct val="90000"/>
              </a:lnSpc>
            </a:pPr>
            <a:r>
              <a:rPr lang="en-US" altLang="en-US" dirty="0">
                <a:cs typeface="Times" panose="02020603050405020304" pitchFamily="18" charset="0"/>
              </a:rPr>
              <a:t>If the system is doing one thing, it can’t be doing another.  If it’s buffers are full of TV, it can’t process </a:t>
            </a:r>
            <a:r>
              <a:rPr lang="en-US" altLang="en-US" dirty="0" smtClean="0">
                <a:cs typeface="Times" panose="02020603050405020304" pitchFamily="18" charset="0"/>
              </a:rPr>
              <a:t>readings</a:t>
            </a:r>
            <a:endParaRPr lang="en-US" altLang="en-US" dirty="0">
              <a:cs typeface="Times" panose="02020603050405020304" pitchFamily="18" charset="0"/>
            </a:endParaRPr>
          </a:p>
          <a:p>
            <a:pPr marL="0" indent="0" eaLnBrk="1" hangingPunct="1">
              <a:lnSpc>
                <a:spcPct val="90000"/>
              </a:lnSpc>
              <a:buClr>
                <a:schemeClr val="hlink"/>
              </a:buClr>
              <a:buSzPct val="115000"/>
              <a:buNone/>
            </a:pPr>
            <a:endParaRPr lang="en-US" altLang="en-US" dirty="0" smtClean="0">
              <a:cs typeface="Times" panose="02020603050405020304" pitchFamily="18" charset="0"/>
            </a:endParaRPr>
          </a:p>
        </p:txBody>
      </p:sp>
    </p:spTree>
    <p:extLst>
      <p:ext uri="{BB962C8B-B14F-4D97-AF65-F5344CB8AC3E}">
        <p14:creationId xmlns:p14="http://schemas.microsoft.com/office/powerpoint/2010/main" val="363375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sldNum" sz="quarter" idx="10"/>
          </p:nvPr>
        </p:nvSpPr>
        <p:spPr>
          <a:ln/>
        </p:spPr>
        <p:txBody>
          <a:bodyPr/>
          <a:lstStyle/>
          <a:p>
            <a:fld id="{C61C1C8A-69C6-4810-B230-E308D85C746E}" type="slidenum">
              <a:rPr lang="en-US" altLang="en-US"/>
              <a:pPr/>
              <a:t>23</a:t>
            </a:fld>
            <a:endParaRPr lang="en-US" altLang="en-US"/>
          </a:p>
        </p:txBody>
      </p:sp>
      <p:sp>
        <p:nvSpPr>
          <p:cNvPr id="66562" name="Rectangle 2"/>
          <p:cNvSpPr>
            <a:spLocks noGrp="1" noChangeArrowheads="1"/>
          </p:cNvSpPr>
          <p:nvPr>
            <p:ph type="title"/>
          </p:nvPr>
        </p:nvSpPr>
        <p:spPr>
          <a:xfrm>
            <a:off x="522288" y="0"/>
            <a:ext cx="10515600" cy="1325563"/>
          </a:xfrm>
        </p:spPr>
        <p:txBody>
          <a:bodyPr/>
          <a:lstStyle/>
          <a:p>
            <a:pPr eaLnBrk="1" hangingPunct="1"/>
            <a:r>
              <a:rPr lang="en-US" altLang="en-US" b="1" dirty="0" smtClean="0">
                <a:cs typeface="Times" panose="02020603050405020304" pitchFamily="18" charset="0"/>
              </a:rPr>
              <a:t>Beyond Conscious Attention</a:t>
            </a:r>
            <a:endParaRPr lang="en-US" altLang="en-US" dirty="0" smtClean="0">
              <a:cs typeface="Times" panose="02020603050405020304" pitchFamily="18" charset="0"/>
            </a:endParaRPr>
          </a:p>
        </p:txBody>
      </p:sp>
      <p:sp>
        <p:nvSpPr>
          <p:cNvPr id="66563" name="Rectangle 3"/>
          <p:cNvSpPr>
            <a:spLocks noGrp="1" noChangeArrowheads="1"/>
          </p:cNvSpPr>
          <p:nvPr>
            <p:ph type="body" idx="1"/>
          </p:nvPr>
        </p:nvSpPr>
        <p:spPr>
          <a:xfrm>
            <a:off x="509588" y="1371600"/>
            <a:ext cx="10528300" cy="4578350"/>
          </a:xfrm>
        </p:spPr>
        <p:txBody>
          <a:bodyPr/>
          <a:lstStyle/>
          <a:p>
            <a:pPr eaLnBrk="1" hangingPunct="1">
              <a:lnSpc>
                <a:spcPct val="90000"/>
              </a:lnSpc>
            </a:pPr>
            <a:r>
              <a:rPr lang="en-US" altLang="en-US" dirty="0" smtClean="0">
                <a:cs typeface="Times" panose="02020603050405020304" pitchFamily="18" charset="0"/>
              </a:rPr>
              <a:t>Some information can be processed without consciously attending</a:t>
            </a:r>
          </a:p>
          <a:p>
            <a:pPr eaLnBrk="1" hangingPunct="1">
              <a:lnSpc>
                <a:spcPct val="90000"/>
              </a:lnSpc>
            </a:pPr>
            <a:r>
              <a:rPr lang="en-US" altLang="en-US" dirty="0" smtClean="0">
                <a:cs typeface="Times" panose="02020603050405020304" pitchFamily="18" charset="0"/>
              </a:rPr>
              <a:t>Cocktail Party Effect</a:t>
            </a:r>
          </a:p>
          <a:p>
            <a:pPr lvl="1"/>
            <a:r>
              <a:rPr lang="en-US" altLang="en-US" dirty="0" smtClean="0">
                <a:cs typeface="Times" panose="02020603050405020304" pitchFamily="18" charset="0"/>
              </a:rPr>
              <a:t>Hearing your name in a different conversation</a:t>
            </a:r>
          </a:p>
          <a:p>
            <a:r>
              <a:rPr lang="en-US" altLang="en-US" dirty="0" smtClean="0">
                <a:cs typeface="Times" panose="02020603050405020304" pitchFamily="18" charset="0"/>
              </a:rPr>
              <a:t>Limited to surface features, syntactic properties, shadow features</a:t>
            </a:r>
          </a:p>
          <a:p>
            <a:r>
              <a:rPr lang="en-US" altLang="en-US" dirty="0" smtClean="0">
                <a:cs typeface="Times" panose="02020603050405020304" pitchFamily="18" charset="0"/>
              </a:rPr>
              <a:t>Difference between hearing and understanding</a:t>
            </a:r>
          </a:p>
          <a:p>
            <a:r>
              <a:rPr lang="en-US" altLang="en-US" dirty="0" smtClean="0">
                <a:cs typeface="Times" panose="02020603050405020304" pitchFamily="18" charset="0"/>
              </a:rPr>
              <a:t>Frequently comes with extensive practice</a:t>
            </a:r>
          </a:p>
          <a:p>
            <a:endParaRPr lang="en-US" altLang="en-US" dirty="0" smtClean="0">
              <a:cs typeface="Times" panose="02020603050405020304" pitchFamily="18" charset="0"/>
            </a:endParaRPr>
          </a:p>
          <a:p>
            <a:pPr lvl="1"/>
            <a:endParaRPr lang="en-US" altLang="en-US" dirty="0">
              <a:cs typeface="Times" panose="02020603050405020304" pitchFamily="18" charset="0"/>
            </a:endParaRPr>
          </a:p>
          <a:p>
            <a:pPr marL="0" indent="0" eaLnBrk="1" hangingPunct="1">
              <a:lnSpc>
                <a:spcPct val="90000"/>
              </a:lnSpc>
              <a:buClr>
                <a:schemeClr val="hlink"/>
              </a:buClr>
              <a:buSzPct val="115000"/>
              <a:buNone/>
            </a:pPr>
            <a:endParaRPr lang="en-US" altLang="en-US" dirty="0" smtClean="0">
              <a:cs typeface="Times" panose="02020603050405020304" pitchFamily="18" charset="0"/>
            </a:endParaRPr>
          </a:p>
        </p:txBody>
      </p:sp>
    </p:spTree>
    <p:extLst>
      <p:ext uri="{BB962C8B-B14F-4D97-AF65-F5344CB8AC3E}">
        <p14:creationId xmlns:p14="http://schemas.microsoft.com/office/powerpoint/2010/main" val="378710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Attentional Resources</a:t>
            </a:r>
            <a:endParaRPr lang="en-US" dirty="0"/>
          </a:p>
        </p:txBody>
      </p:sp>
      <p:pic>
        <p:nvPicPr>
          <p:cNvPr id="4" name="Content Placeholder 3"/>
          <p:cNvPicPr>
            <a:picLocks noGrp="1" noChangeAspect="1"/>
          </p:cNvPicPr>
          <p:nvPr>
            <p:ph idx="1"/>
          </p:nvPr>
        </p:nvPicPr>
        <p:blipFill>
          <a:blip r:embed="rId3"/>
          <a:stretch>
            <a:fillRect/>
          </a:stretch>
        </p:blipFill>
        <p:spPr>
          <a:xfrm>
            <a:off x="3075177" y="1485414"/>
            <a:ext cx="6253240" cy="5043732"/>
          </a:xfrm>
          <a:prstGeom prst="rect">
            <a:avLst/>
          </a:prstGeom>
        </p:spPr>
      </p:pic>
    </p:spTree>
    <p:extLst>
      <p:ext uri="{BB962C8B-B14F-4D97-AF65-F5344CB8AC3E}">
        <p14:creationId xmlns:p14="http://schemas.microsoft.com/office/powerpoint/2010/main" val="39667258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Attention</a:t>
            </a:r>
            <a:endParaRPr lang="en-US" dirty="0"/>
          </a:p>
        </p:txBody>
      </p:sp>
      <p:sp>
        <p:nvSpPr>
          <p:cNvPr id="3" name="Content Placeholder 2"/>
          <p:cNvSpPr>
            <a:spLocks noGrp="1"/>
          </p:cNvSpPr>
          <p:nvPr>
            <p:ph idx="1"/>
          </p:nvPr>
        </p:nvSpPr>
        <p:spPr>
          <a:xfrm>
            <a:off x="838200" y="1825625"/>
            <a:ext cx="5309027" cy="4351338"/>
          </a:xfrm>
        </p:spPr>
        <p:txBody>
          <a:bodyPr/>
          <a:lstStyle/>
          <a:p>
            <a:r>
              <a:rPr lang="en-US" dirty="0" smtClean="0"/>
              <a:t>Spotlight</a:t>
            </a:r>
          </a:p>
          <a:p>
            <a:r>
              <a:rPr lang="en-US" dirty="0" smtClean="0"/>
              <a:t>Zoom</a:t>
            </a:r>
          </a:p>
          <a:p>
            <a:r>
              <a:rPr lang="en-US" dirty="0" smtClean="0"/>
              <a:t>Divided Attention</a:t>
            </a:r>
          </a:p>
          <a:p>
            <a:pPr lvl="1"/>
            <a:r>
              <a:rPr lang="en-US" dirty="0" smtClean="0"/>
              <a:t>Perform better with larger blocks of time</a:t>
            </a:r>
            <a:endParaRPr lang="en-US" dirty="0"/>
          </a:p>
        </p:txBody>
      </p:sp>
      <p:pic>
        <p:nvPicPr>
          <p:cNvPr id="1026" name="Picture 2" descr="The spotlight model of att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419" y="1384020"/>
            <a:ext cx="4792943" cy="479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7343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and Interruptions</a:t>
            </a:r>
            <a:endParaRPr lang="en-US" dirty="0"/>
          </a:p>
        </p:txBody>
      </p:sp>
      <p:sp>
        <p:nvSpPr>
          <p:cNvPr id="3" name="Content Placeholder 2"/>
          <p:cNvSpPr>
            <a:spLocks noGrp="1"/>
          </p:cNvSpPr>
          <p:nvPr>
            <p:ph idx="1"/>
          </p:nvPr>
        </p:nvSpPr>
        <p:spPr>
          <a:xfrm>
            <a:off x="838200" y="1825625"/>
            <a:ext cx="10515600" cy="4713488"/>
          </a:xfrm>
        </p:spPr>
        <p:txBody>
          <a:bodyPr>
            <a:normAutofit lnSpcReduction="10000"/>
          </a:bodyPr>
          <a:lstStyle/>
          <a:p>
            <a:r>
              <a:rPr lang="en-US" dirty="0" smtClean="0"/>
              <a:t>Slips of Actions – Performing the Wrong action</a:t>
            </a:r>
          </a:p>
          <a:p>
            <a:pPr lvl="1"/>
            <a:r>
              <a:rPr lang="en-US" dirty="0" smtClean="0"/>
              <a:t>Open Loop Control</a:t>
            </a:r>
          </a:p>
          <a:p>
            <a:pPr lvl="1"/>
            <a:r>
              <a:rPr lang="en-US" dirty="0" smtClean="0"/>
              <a:t>Closed Loop Control</a:t>
            </a:r>
          </a:p>
          <a:p>
            <a:r>
              <a:rPr lang="en-US" dirty="0" smtClean="0"/>
              <a:t>Interruptions</a:t>
            </a:r>
          </a:p>
          <a:p>
            <a:pPr lvl="1"/>
            <a:r>
              <a:rPr lang="en-US" dirty="0" smtClean="0"/>
              <a:t>Can be seen as a secondary task that takes attention</a:t>
            </a:r>
          </a:p>
          <a:p>
            <a:pPr lvl="1"/>
            <a:r>
              <a:rPr lang="en-US" dirty="0" smtClean="0"/>
              <a:t>Usually cause issues with performance</a:t>
            </a:r>
          </a:p>
          <a:p>
            <a:pPr lvl="1"/>
            <a:r>
              <a:rPr lang="en-US" dirty="0" smtClean="0"/>
              <a:t>Sometimes benefit (Incubation effect)</a:t>
            </a:r>
          </a:p>
          <a:p>
            <a:r>
              <a:rPr lang="en-US" dirty="0" smtClean="0"/>
              <a:t>Automation</a:t>
            </a:r>
          </a:p>
          <a:p>
            <a:pPr lvl="1"/>
            <a:r>
              <a:rPr lang="en-US" dirty="0"/>
              <a:t>‘‘Do you ever wake up and find out you are driving and wonder where you </a:t>
            </a:r>
            <a:r>
              <a:rPr lang="en-US" dirty="0" smtClean="0"/>
              <a:t>are going </a:t>
            </a:r>
            <a:r>
              <a:rPr lang="en-US" dirty="0"/>
              <a:t>and where the other cars are</a:t>
            </a:r>
            <a:r>
              <a:rPr lang="en-US" dirty="0" smtClean="0"/>
              <a:t>?’’</a:t>
            </a:r>
          </a:p>
          <a:p>
            <a:pPr lvl="1"/>
            <a:r>
              <a:rPr lang="en-US" dirty="0" smtClean="0"/>
              <a:t>Give status updates when human may have to take over for automated systems.</a:t>
            </a:r>
            <a:endParaRPr lang="en-US" dirty="0"/>
          </a:p>
        </p:txBody>
      </p:sp>
    </p:spTree>
    <p:extLst>
      <p:ext uri="{BB962C8B-B14F-4D97-AF65-F5344CB8AC3E}">
        <p14:creationId xmlns:p14="http://schemas.microsoft.com/office/powerpoint/2010/main" val="8139066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Systems</a:t>
            </a:r>
            <a:endParaRPr lang="en-US" dirty="0"/>
          </a:p>
        </p:txBody>
      </p:sp>
      <p:sp>
        <p:nvSpPr>
          <p:cNvPr id="3" name="Content Placeholder 2"/>
          <p:cNvSpPr>
            <a:spLocks noGrp="1"/>
          </p:cNvSpPr>
          <p:nvPr>
            <p:ph idx="1"/>
          </p:nvPr>
        </p:nvSpPr>
        <p:spPr>
          <a:xfrm>
            <a:off x="838200" y="1825625"/>
            <a:ext cx="5262923" cy="4351338"/>
          </a:xfrm>
        </p:spPr>
        <p:txBody>
          <a:bodyPr/>
          <a:lstStyle/>
          <a:p>
            <a:r>
              <a:rPr lang="en-US" dirty="0" smtClean="0"/>
              <a:t>Help do multiple tasks by requiring less attention for each tasks. </a:t>
            </a:r>
          </a:p>
          <a:p>
            <a:r>
              <a:rPr lang="en-US" dirty="0" smtClean="0"/>
              <a:t>Create indicators of new tasks such as a beep or flash.</a:t>
            </a:r>
          </a:p>
          <a:p>
            <a:r>
              <a:rPr lang="en-US" dirty="0" smtClean="0"/>
              <a:t>Have users pay attention to a process before it is necessary to perform it.</a:t>
            </a:r>
            <a:endParaRPr lang="en-US" dirty="0"/>
          </a:p>
        </p:txBody>
      </p:sp>
      <p:pic>
        <p:nvPicPr>
          <p:cNvPr id="4" name="Picture 3"/>
          <p:cNvPicPr>
            <a:picLocks noChangeAspect="1"/>
          </p:cNvPicPr>
          <p:nvPr/>
        </p:nvPicPr>
        <p:blipFill>
          <a:blip r:embed="rId3"/>
          <a:stretch>
            <a:fillRect/>
          </a:stretch>
        </p:blipFill>
        <p:spPr>
          <a:xfrm>
            <a:off x="6348487" y="1915485"/>
            <a:ext cx="5315876" cy="4020298"/>
          </a:xfrm>
          <a:prstGeom prst="rect">
            <a:avLst/>
          </a:prstGeom>
        </p:spPr>
      </p:pic>
    </p:spTree>
    <p:extLst>
      <p:ext uri="{BB962C8B-B14F-4D97-AF65-F5344CB8AC3E}">
        <p14:creationId xmlns:p14="http://schemas.microsoft.com/office/powerpoint/2010/main" val="29297110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sldNum" sz="quarter" idx="10"/>
          </p:nvPr>
        </p:nvSpPr>
        <p:spPr>
          <a:ln/>
        </p:spPr>
        <p:txBody>
          <a:bodyPr/>
          <a:lstStyle/>
          <a:p>
            <a:fld id="{59D68A59-7E5F-4563-8C71-00C1B1E73B9E}" type="slidenum">
              <a:rPr lang="en-US" altLang="en-US"/>
              <a:pPr/>
              <a:t>28</a:t>
            </a:fld>
            <a:endParaRPr lang="en-US" altLang="en-US"/>
          </a:p>
        </p:txBody>
      </p:sp>
      <p:sp>
        <p:nvSpPr>
          <p:cNvPr id="70659" name="Rectangle 2"/>
          <p:cNvSpPr>
            <a:spLocks noGrp="1" noChangeArrowheads="1"/>
          </p:cNvSpPr>
          <p:nvPr>
            <p:ph type="title"/>
          </p:nvPr>
        </p:nvSpPr>
        <p:spPr>
          <a:xfrm>
            <a:off x="727304" y="442686"/>
            <a:ext cx="11274425" cy="1143000"/>
          </a:xfrm>
          <a:noFill/>
        </p:spPr>
        <p:txBody>
          <a:bodyPr vert="horz" lIns="93696" tIns="46848" rIns="93696" bIns="46848" rtlCol="0" anchor="ctr">
            <a:normAutofit/>
          </a:bodyPr>
          <a:lstStyle/>
          <a:p>
            <a:pPr eaLnBrk="1" hangingPunct="1"/>
            <a:r>
              <a:rPr lang="en-US" altLang="en-US" b="1" dirty="0" smtClean="0"/>
              <a:t>Learning</a:t>
            </a:r>
            <a:endParaRPr lang="en-US" altLang="en-US" sz="1400" dirty="0"/>
          </a:p>
        </p:txBody>
      </p:sp>
      <p:sp>
        <p:nvSpPr>
          <p:cNvPr id="70660" name="Content Placeholder 5"/>
          <p:cNvSpPr>
            <a:spLocks noGrp="1" noChangeArrowheads="1"/>
          </p:cNvSpPr>
          <p:nvPr>
            <p:ph idx="1"/>
          </p:nvPr>
        </p:nvSpPr>
        <p:spPr/>
        <p:txBody>
          <a:bodyPr>
            <a:normAutofit fontScale="92500"/>
          </a:bodyPr>
          <a:lstStyle/>
          <a:p>
            <a:pPr eaLnBrk="1" hangingPunct="1"/>
            <a:r>
              <a:rPr lang="en-US" altLang="en-US" dirty="0" smtClean="0">
                <a:cs typeface="Calibri" panose="020F0502020204030204" pitchFamily="34" charset="0"/>
              </a:rPr>
              <a:t>Process of Learning</a:t>
            </a:r>
          </a:p>
          <a:p>
            <a:pPr lvl="1" eaLnBrk="1" hangingPunct="1"/>
            <a:r>
              <a:rPr lang="en-US" altLang="en-US" dirty="0" smtClean="0">
                <a:cs typeface="Calibri" panose="020F0502020204030204" pitchFamily="34" charset="0"/>
              </a:rPr>
              <a:t>Stage 1 (Cognitive): Acquire domain declarative information</a:t>
            </a:r>
          </a:p>
          <a:p>
            <a:pPr lvl="1" eaLnBrk="1" hangingPunct="1"/>
            <a:r>
              <a:rPr lang="en-US" altLang="en-US" dirty="0" smtClean="0">
                <a:cs typeface="Calibri" panose="020F0502020204030204" pitchFamily="34" charset="0"/>
              </a:rPr>
              <a:t>Stage 2 (Associative): Declarative knowledge compiled to procedural information</a:t>
            </a:r>
          </a:p>
          <a:p>
            <a:pPr lvl="1" eaLnBrk="1" hangingPunct="1"/>
            <a:r>
              <a:rPr lang="en-US" altLang="en-US" dirty="0" smtClean="0">
                <a:cs typeface="Calibri" panose="020F0502020204030204" pitchFamily="34" charset="0"/>
              </a:rPr>
              <a:t>Stage 3 (Skills or Tuning): Tunes knowledge that is applied</a:t>
            </a:r>
          </a:p>
          <a:p>
            <a:r>
              <a:rPr lang="en-US" altLang="en-US" dirty="0" smtClean="0">
                <a:cs typeface="Calibri" panose="020F0502020204030204" pitchFamily="34" charset="0"/>
              </a:rPr>
              <a:t>Tasks become</a:t>
            </a:r>
          </a:p>
          <a:p>
            <a:pPr lvl="1"/>
            <a:r>
              <a:rPr lang="en-US" altLang="en-US" dirty="0" smtClean="0">
                <a:cs typeface="Calibri" panose="020F0502020204030204" pitchFamily="34" charset="0"/>
              </a:rPr>
              <a:t>Faster</a:t>
            </a:r>
          </a:p>
          <a:p>
            <a:pPr lvl="1"/>
            <a:r>
              <a:rPr lang="en-US" altLang="en-US" dirty="0" smtClean="0">
                <a:cs typeface="Calibri" panose="020F0502020204030204" pitchFamily="34" charset="0"/>
              </a:rPr>
              <a:t>Less demanding</a:t>
            </a:r>
          </a:p>
          <a:p>
            <a:pPr lvl="1"/>
            <a:r>
              <a:rPr lang="en-US" altLang="en-US" dirty="0" smtClean="0">
                <a:cs typeface="Calibri" panose="020F0502020204030204" pitchFamily="34" charset="0"/>
              </a:rPr>
              <a:t>Less error prone</a:t>
            </a:r>
          </a:p>
          <a:p>
            <a:pPr lvl="1"/>
            <a:r>
              <a:rPr lang="en-US" altLang="en-US" dirty="0" smtClean="0">
                <a:cs typeface="Calibri" panose="020F0502020204030204" pitchFamily="34" charset="0"/>
              </a:rPr>
              <a:t>Recalled faster</a:t>
            </a:r>
          </a:p>
          <a:p>
            <a:pPr lvl="1"/>
            <a:r>
              <a:rPr lang="en-US" altLang="en-US" dirty="0" smtClean="0">
                <a:cs typeface="Calibri" panose="020F0502020204030204" pitchFamily="34" charset="0"/>
              </a:rPr>
              <a:t>Recognized Faster</a:t>
            </a:r>
          </a:p>
          <a:p>
            <a:pPr lvl="1"/>
            <a:r>
              <a:rPr lang="en-US" altLang="en-US" dirty="0" smtClean="0">
                <a:cs typeface="Calibri" panose="020F0502020204030204" pitchFamily="34" charset="0"/>
              </a:rPr>
              <a:t>Recalled with higher quality</a:t>
            </a:r>
            <a:endParaRPr lang="en-US" altLang="en-US" dirty="0">
              <a:cs typeface="Calibri" panose="020F0502020204030204" pitchFamily="34" charset="0"/>
            </a:endParaRPr>
          </a:p>
        </p:txBody>
      </p:sp>
    </p:spTree>
    <p:extLst>
      <p:ext uri="{BB962C8B-B14F-4D97-AF65-F5344CB8AC3E}">
        <p14:creationId xmlns:p14="http://schemas.microsoft.com/office/powerpoint/2010/main" val="362425003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grpSp>
        <p:nvGrpSpPr>
          <p:cNvPr id="4" name="Group 3"/>
          <p:cNvGrpSpPr/>
          <p:nvPr/>
        </p:nvGrpSpPr>
        <p:grpSpPr>
          <a:xfrm>
            <a:off x="2880168" y="1571577"/>
            <a:ext cx="6842762" cy="5025027"/>
            <a:chOff x="2903220" y="1348740"/>
            <a:chExt cx="6842762" cy="5025027"/>
          </a:xfrm>
        </p:grpSpPr>
        <p:pic>
          <p:nvPicPr>
            <p:cNvPr id="5" name="Picture 2" descr="https://cpb-us-e1.wpmucdn.com/wordpressua.uark.edu/dist/a/315/files/2013/09/Blooms_Taxonomy_pyramid_cake-style-use-with-permi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220" y="1348740"/>
              <a:ext cx="6842762" cy="50250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18460" y="5676900"/>
              <a:ext cx="1859280" cy="62484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6773631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sldNum" sz="quarter" idx="10"/>
          </p:nvPr>
        </p:nvSpPr>
        <p:spPr>
          <a:ln/>
        </p:spPr>
        <p:txBody>
          <a:bodyPr/>
          <a:lstStyle/>
          <a:p>
            <a:fld id="{FB2CBED6-080F-4B8C-B543-283AA5D015C3}" type="slidenum">
              <a:rPr lang="en-US" altLang="en-US"/>
              <a:pPr/>
              <a:t>3</a:t>
            </a:fld>
            <a:endParaRPr lang="en-US" altLang="en-US"/>
          </a:p>
        </p:txBody>
      </p:sp>
      <p:sp>
        <p:nvSpPr>
          <p:cNvPr id="54274" name="Rectangle 1"/>
          <p:cNvSpPr>
            <a:spLocks noGrp="1" noChangeArrowheads="1"/>
          </p:cNvSpPr>
          <p:nvPr>
            <p:ph type="title"/>
          </p:nvPr>
        </p:nvSpPr>
        <p:spPr/>
        <p:txBody>
          <a:bodyPr/>
          <a:lstStyle/>
          <a:p>
            <a:pPr eaLnBrk="1" hangingPunct="1"/>
            <a:r>
              <a:rPr lang="en-US" altLang="en-US" b="1" dirty="0" smtClean="0">
                <a:cs typeface="Times" panose="02020603050405020304" pitchFamily="18" charset="0"/>
                <a:sym typeface="Times" panose="02020603050405020304" pitchFamily="18" charset="0"/>
              </a:rPr>
              <a:t>Cognition</a:t>
            </a:r>
            <a:endParaRPr lang="en-US" altLang="en-US" sz="2000" b="1" dirty="0">
              <a:ea typeface="ヒラギノ明朝 ProN W6" pitchFamily="92" charset="-128"/>
              <a:sym typeface="Times" panose="02020603050405020304" pitchFamily="18" charset="0"/>
            </a:endParaRPr>
          </a:p>
        </p:txBody>
      </p:sp>
      <p:sp>
        <p:nvSpPr>
          <p:cNvPr id="54275" name="Rectangle 2"/>
          <p:cNvSpPr>
            <a:spLocks noGrp="1" noChangeArrowheads="1"/>
          </p:cNvSpPr>
          <p:nvPr>
            <p:ph type="body" idx="1"/>
          </p:nvPr>
        </p:nvSpPr>
        <p:spPr/>
        <p:txBody>
          <a:bodyPr>
            <a:normAutofit/>
          </a:bodyPr>
          <a:lstStyle/>
          <a:p>
            <a:pPr marL="309563" indent="-309563">
              <a:spcBef>
                <a:spcPct val="0"/>
              </a:spcBef>
            </a:pPr>
            <a:r>
              <a:rPr lang="en-US" altLang="en-US" sz="4000" dirty="0" smtClean="0">
                <a:cs typeface="Times" panose="02020603050405020304" pitchFamily="18" charset="0"/>
                <a:sym typeface="Times" panose="02020603050405020304" pitchFamily="18" charset="0"/>
              </a:rPr>
              <a:t>Memory</a:t>
            </a:r>
          </a:p>
          <a:p>
            <a:pPr marL="309563" indent="-309563">
              <a:spcBef>
                <a:spcPct val="0"/>
              </a:spcBef>
            </a:pPr>
            <a:r>
              <a:rPr lang="en-US" altLang="en-US" sz="4000" dirty="0" smtClean="0">
                <a:cs typeface="Times" panose="02020603050405020304" pitchFamily="18" charset="0"/>
                <a:sym typeface="Times" panose="02020603050405020304" pitchFamily="18" charset="0"/>
              </a:rPr>
              <a:t>Attention</a:t>
            </a:r>
            <a:endParaRPr lang="en-US" altLang="en-US" sz="4000" dirty="0"/>
          </a:p>
          <a:p>
            <a:pPr marL="309563" indent="-309563"/>
            <a:r>
              <a:rPr lang="en-US" altLang="en-US" sz="4000" dirty="0" smtClean="0">
                <a:cs typeface="Times" panose="02020603050405020304" pitchFamily="18" charset="0"/>
                <a:sym typeface="Times" panose="02020603050405020304" pitchFamily="18" charset="0"/>
              </a:rPr>
              <a:t>Learning</a:t>
            </a:r>
            <a:endParaRPr lang="en-US" altLang="en-US" sz="4000" dirty="0"/>
          </a:p>
        </p:txBody>
      </p:sp>
    </p:spTree>
    <p:extLst>
      <p:ext uri="{BB962C8B-B14F-4D97-AF65-F5344CB8AC3E}">
        <p14:creationId xmlns:p14="http://schemas.microsoft.com/office/powerpoint/2010/main" val="36563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Law of Learning (Reminder)</a:t>
            </a:r>
            <a:endParaRPr lang="en-US" dirty="0"/>
          </a:p>
        </p:txBody>
      </p:sp>
      <p:pic>
        <p:nvPicPr>
          <p:cNvPr id="4" name="Picture 3"/>
          <p:cNvPicPr>
            <a:picLocks noChangeAspect="1"/>
          </p:cNvPicPr>
          <p:nvPr/>
        </p:nvPicPr>
        <p:blipFill>
          <a:blip r:embed="rId2"/>
          <a:stretch>
            <a:fillRect/>
          </a:stretch>
        </p:blipFill>
        <p:spPr>
          <a:xfrm>
            <a:off x="472613" y="1626332"/>
            <a:ext cx="11283958" cy="4558420"/>
          </a:xfrm>
          <a:prstGeom prst="rect">
            <a:avLst/>
          </a:prstGeom>
        </p:spPr>
      </p:pic>
    </p:spTree>
    <p:extLst>
      <p:ext uri="{BB962C8B-B14F-4D97-AF65-F5344CB8AC3E}">
        <p14:creationId xmlns:p14="http://schemas.microsoft.com/office/powerpoint/2010/main" val="36808028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Learning</a:t>
            </a:r>
            <a:endParaRPr lang="en-US" dirty="0"/>
          </a:p>
        </p:txBody>
      </p:sp>
      <p:sp>
        <p:nvSpPr>
          <p:cNvPr id="3" name="Content Placeholder 2"/>
          <p:cNvSpPr>
            <a:spLocks noGrp="1"/>
          </p:cNvSpPr>
          <p:nvPr>
            <p:ph idx="1"/>
          </p:nvPr>
        </p:nvSpPr>
        <p:spPr/>
        <p:txBody>
          <a:bodyPr/>
          <a:lstStyle/>
          <a:p>
            <a:r>
              <a:rPr lang="en-US" dirty="0" smtClean="0"/>
              <a:t>Declarative – Learning with Facts</a:t>
            </a:r>
          </a:p>
          <a:p>
            <a:pPr lvl="1"/>
            <a:r>
              <a:rPr lang="en-US" dirty="0" smtClean="0"/>
              <a:t>Recognition</a:t>
            </a:r>
          </a:p>
          <a:p>
            <a:pPr lvl="1"/>
            <a:r>
              <a:rPr lang="en-US" dirty="0" smtClean="0"/>
              <a:t>Recall</a:t>
            </a:r>
          </a:p>
          <a:p>
            <a:pPr lvl="1"/>
            <a:r>
              <a:rPr lang="en-US" dirty="0" smtClean="0"/>
              <a:t>Recognition is easier – why multiple choice are easier</a:t>
            </a:r>
          </a:p>
          <a:p>
            <a:r>
              <a:rPr lang="en-US" dirty="0" smtClean="0"/>
              <a:t>Procedural – How to do procedures</a:t>
            </a:r>
          </a:p>
          <a:p>
            <a:pPr lvl="1"/>
            <a:r>
              <a:rPr lang="en-US" dirty="0" smtClean="0"/>
              <a:t>More complex than declarative</a:t>
            </a:r>
          </a:p>
          <a:p>
            <a:pPr lvl="1"/>
            <a:r>
              <a:rPr lang="en-US" dirty="0" smtClean="0"/>
              <a:t>Don’t come until declarative memories are available to create procedures</a:t>
            </a:r>
          </a:p>
          <a:p>
            <a:r>
              <a:rPr lang="en-US" dirty="0" smtClean="0"/>
              <a:t>Learning is more flexible than expected</a:t>
            </a:r>
          </a:p>
          <a:p>
            <a:pPr lvl="1"/>
            <a:r>
              <a:rPr lang="en-US" dirty="0" smtClean="0"/>
              <a:t>Introspection not supported by psychology</a:t>
            </a:r>
          </a:p>
          <a:p>
            <a:endParaRPr lang="en-US" dirty="0"/>
          </a:p>
        </p:txBody>
      </p:sp>
    </p:spTree>
    <p:extLst>
      <p:ext uri="{BB962C8B-B14F-4D97-AF65-F5344CB8AC3E}">
        <p14:creationId xmlns:p14="http://schemas.microsoft.com/office/powerpoint/2010/main" val="17227788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Learning</a:t>
            </a:r>
            <a:endParaRPr lang="en-US" dirty="0"/>
          </a:p>
        </p:txBody>
      </p:sp>
      <p:sp>
        <p:nvSpPr>
          <p:cNvPr id="3" name="Content Placeholder 2"/>
          <p:cNvSpPr>
            <a:spLocks noGrp="1"/>
          </p:cNvSpPr>
          <p:nvPr>
            <p:ph idx="1"/>
          </p:nvPr>
        </p:nvSpPr>
        <p:spPr/>
        <p:txBody>
          <a:bodyPr>
            <a:normAutofit lnSpcReduction="10000"/>
          </a:bodyPr>
          <a:lstStyle/>
          <a:p>
            <a:r>
              <a:rPr lang="en-US" dirty="0" smtClean="0"/>
              <a:t>Implicit</a:t>
            </a:r>
          </a:p>
          <a:p>
            <a:pPr lvl="1"/>
            <a:r>
              <a:rPr lang="en-US" dirty="0" smtClean="0"/>
              <a:t>Automatic</a:t>
            </a:r>
          </a:p>
          <a:p>
            <a:pPr lvl="1"/>
            <a:r>
              <a:rPr lang="en-US" dirty="0" smtClean="0"/>
              <a:t>Based on practice</a:t>
            </a:r>
          </a:p>
          <a:p>
            <a:pPr lvl="1"/>
            <a:r>
              <a:rPr lang="en-US" dirty="0" smtClean="0"/>
              <a:t>Not improved by reflection</a:t>
            </a:r>
          </a:p>
          <a:p>
            <a:pPr lvl="1"/>
            <a:r>
              <a:rPr lang="en-US" dirty="0" smtClean="0"/>
              <a:t>Cannot be verbalized</a:t>
            </a:r>
          </a:p>
          <a:p>
            <a:r>
              <a:rPr lang="en-US" dirty="0" smtClean="0"/>
              <a:t>Explicit</a:t>
            </a:r>
          </a:p>
          <a:p>
            <a:pPr lvl="1"/>
            <a:r>
              <a:rPr lang="en-US" dirty="0" smtClean="0"/>
              <a:t>Requires full consciousness in a hypothesis testing way</a:t>
            </a:r>
          </a:p>
          <a:p>
            <a:r>
              <a:rPr lang="en-US" dirty="0" smtClean="0"/>
              <a:t>Massed – All at once</a:t>
            </a:r>
          </a:p>
          <a:p>
            <a:r>
              <a:rPr lang="en-US" dirty="0" smtClean="0"/>
              <a:t>Distributed – occurs with breaks and learning episodes</a:t>
            </a:r>
          </a:p>
          <a:p>
            <a:pPr lvl="1"/>
            <a:r>
              <a:rPr lang="en-US" dirty="0" smtClean="0"/>
              <a:t>Better retention than massed</a:t>
            </a:r>
          </a:p>
          <a:p>
            <a:pPr lvl="1"/>
            <a:r>
              <a:rPr lang="en-US" dirty="0" smtClean="0"/>
              <a:t>Interfaces put up hints to support distributed learning</a:t>
            </a:r>
          </a:p>
          <a:p>
            <a:pPr lvl="1"/>
            <a:endParaRPr lang="en-US" dirty="0"/>
          </a:p>
        </p:txBody>
      </p:sp>
    </p:spTree>
    <p:extLst>
      <p:ext uri="{BB962C8B-B14F-4D97-AF65-F5344CB8AC3E}">
        <p14:creationId xmlns:p14="http://schemas.microsoft.com/office/powerpoint/2010/main" val="31213470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Massed and Distributed Learning</a:t>
            </a:r>
            <a:endParaRPr lang="en-US" dirty="0"/>
          </a:p>
        </p:txBody>
      </p:sp>
      <p:pic>
        <p:nvPicPr>
          <p:cNvPr id="4" name="Picture 3"/>
          <p:cNvPicPr>
            <a:picLocks noChangeAspect="1"/>
          </p:cNvPicPr>
          <p:nvPr/>
        </p:nvPicPr>
        <p:blipFill>
          <a:blip r:embed="rId2"/>
          <a:stretch>
            <a:fillRect/>
          </a:stretch>
        </p:blipFill>
        <p:spPr>
          <a:xfrm>
            <a:off x="3198877" y="1418446"/>
            <a:ext cx="6152592" cy="5068198"/>
          </a:xfrm>
          <a:prstGeom prst="rect">
            <a:avLst/>
          </a:prstGeom>
        </p:spPr>
      </p:pic>
    </p:spTree>
    <p:extLst>
      <p:ext uri="{BB962C8B-B14F-4D97-AF65-F5344CB8AC3E}">
        <p14:creationId xmlns:p14="http://schemas.microsoft.com/office/powerpoint/2010/main" val="36153870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Expertise</a:t>
            </a:r>
            <a:endParaRPr lang="en-US" dirty="0"/>
          </a:p>
        </p:txBody>
      </p:sp>
      <p:sp>
        <p:nvSpPr>
          <p:cNvPr id="3" name="Content Placeholder 2"/>
          <p:cNvSpPr>
            <a:spLocks noGrp="1"/>
          </p:cNvSpPr>
          <p:nvPr>
            <p:ph idx="1"/>
          </p:nvPr>
        </p:nvSpPr>
        <p:spPr/>
        <p:txBody>
          <a:bodyPr/>
          <a:lstStyle/>
          <a:p>
            <a:r>
              <a:rPr lang="en-US" dirty="0" smtClean="0"/>
              <a:t>Usually takes 10 years of practice</a:t>
            </a:r>
          </a:p>
          <a:p>
            <a:r>
              <a:rPr lang="en-US" dirty="0" smtClean="0"/>
              <a:t>Deliberate reflection and declarative learning</a:t>
            </a:r>
          </a:p>
          <a:p>
            <a:r>
              <a:rPr lang="en-US" dirty="0" smtClean="0"/>
              <a:t>Simple practice not enough</a:t>
            </a:r>
          </a:p>
          <a:p>
            <a:r>
              <a:rPr lang="en-US" dirty="0" smtClean="0"/>
              <a:t>Expert Users</a:t>
            </a:r>
          </a:p>
          <a:p>
            <a:pPr lvl="1"/>
            <a:r>
              <a:rPr lang="en-US" dirty="0" smtClean="0"/>
              <a:t>Speed</a:t>
            </a:r>
          </a:p>
          <a:p>
            <a:pPr lvl="1"/>
            <a:r>
              <a:rPr lang="en-US" dirty="0" smtClean="0"/>
              <a:t>Greater memory</a:t>
            </a:r>
          </a:p>
          <a:p>
            <a:pPr lvl="1"/>
            <a:r>
              <a:rPr lang="en-US" dirty="0" smtClean="0"/>
              <a:t>Pay more attention</a:t>
            </a:r>
          </a:p>
          <a:p>
            <a:pPr lvl="1"/>
            <a:r>
              <a:rPr lang="en-US" dirty="0" smtClean="0"/>
              <a:t>Better anticipation</a:t>
            </a:r>
          </a:p>
          <a:p>
            <a:pPr lvl="1"/>
            <a:r>
              <a:rPr lang="en-US" dirty="0" smtClean="0"/>
              <a:t>More accurate perception of details</a:t>
            </a:r>
            <a:endParaRPr lang="en-US" dirty="0"/>
          </a:p>
        </p:txBody>
      </p:sp>
    </p:spTree>
    <p:extLst>
      <p:ext uri="{BB962C8B-B14F-4D97-AF65-F5344CB8AC3E}">
        <p14:creationId xmlns:p14="http://schemas.microsoft.com/office/powerpoint/2010/main" val="38251617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a:t>
            </a:r>
            <a:endParaRPr lang="en-US" dirty="0"/>
          </a:p>
        </p:txBody>
      </p:sp>
      <p:pic>
        <p:nvPicPr>
          <p:cNvPr id="2050" name="Picture 2" descr="https://s3-ap-south-1.amazonaws.com/av-blog-media/wp-content/uploads/2017/05/31130754/transfer-learning.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8560" y="1417618"/>
            <a:ext cx="6771115" cy="50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6925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Grp="1" noChangeArrowheads="1"/>
          </p:cNvSpPr>
          <p:nvPr>
            <p:ph type="sldNum" sz="quarter" idx="10"/>
          </p:nvPr>
        </p:nvSpPr>
        <p:spPr>
          <a:ln/>
        </p:spPr>
        <p:txBody>
          <a:bodyPr/>
          <a:lstStyle/>
          <a:p>
            <a:fld id="{A4A697FE-E476-4CCC-AB15-84403B12CD68}" type="slidenum">
              <a:rPr lang="en-US" altLang="en-US"/>
              <a:pPr/>
              <a:t>36</a:t>
            </a:fld>
            <a:endParaRPr lang="en-US" altLang="en-US"/>
          </a:p>
        </p:txBody>
      </p:sp>
      <p:sp>
        <p:nvSpPr>
          <p:cNvPr id="78850" name="Rectangle 2"/>
          <p:cNvSpPr>
            <a:spLocks noGrp="1" noChangeArrowheads="1"/>
          </p:cNvSpPr>
          <p:nvPr>
            <p:ph type="title"/>
          </p:nvPr>
        </p:nvSpPr>
        <p:spPr>
          <a:xfrm>
            <a:off x="611189" y="121444"/>
            <a:ext cx="10360025" cy="914400"/>
          </a:xfrm>
        </p:spPr>
        <p:txBody>
          <a:bodyPr/>
          <a:lstStyle/>
          <a:p>
            <a:pPr eaLnBrk="1" hangingPunct="1"/>
            <a:r>
              <a:rPr lang="en-US" altLang="en-US" b="1" dirty="0" smtClean="0"/>
              <a:t>Implications for Design</a:t>
            </a:r>
            <a:endParaRPr lang="en-US" altLang="en-US" dirty="0" smtClean="0"/>
          </a:p>
        </p:txBody>
      </p:sp>
      <p:sp>
        <p:nvSpPr>
          <p:cNvPr id="78851" name="Rectangle 3"/>
          <p:cNvSpPr>
            <a:spLocks noGrp="1" noChangeArrowheads="1"/>
          </p:cNvSpPr>
          <p:nvPr>
            <p:ph type="body" idx="1"/>
          </p:nvPr>
        </p:nvSpPr>
        <p:spPr>
          <a:xfrm>
            <a:off x="611189" y="990600"/>
            <a:ext cx="11172825" cy="5105400"/>
          </a:xfrm>
        </p:spPr>
        <p:txBody>
          <a:bodyPr/>
          <a:lstStyle/>
          <a:p>
            <a:pPr eaLnBrk="1" hangingPunct="1">
              <a:lnSpc>
                <a:spcPct val="90000"/>
              </a:lnSpc>
            </a:pPr>
            <a:r>
              <a:rPr lang="en-US" altLang="en-US" sz="1800"/>
              <a:t>Vision</a:t>
            </a:r>
          </a:p>
          <a:p>
            <a:pPr lvl="1" eaLnBrk="1" hangingPunct="1">
              <a:lnSpc>
                <a:spcPct val="90000"/>
              </a:lnSpc>
            </a:pPr>
            <a:r>
              <a:rPr lang="en-US" altLang="en-US" sz="1600"/>
              <a:t>Work with vision</a:t>
            </a:r>
          </a:p>
          <a:p>
            <a:pPr eaLnBrk="1" hangingPunct="1">
              <a:lnSpc>
                <a:spcPct val="90000"/>
              </a:lnSpc>
            </a:pPr>
            <a:r>
              <a:rPr lang="en-US" altLang="en-US" sz="1800"/>
              <a:t>Memory &amp; Attention</a:t>
            </a:r>
          </a:p>
          <a:p>
            <a:pPr lvl="1" eaLnBrk="1" hangingPunct="1">
              <a:lnSpc>
                <a:spcPct val="90000"/>
              </a:lnSpc>
            </a:pPr>
            <a:r>
              <a:rPr lang="en-US" altLang="en-US" sz="1600"/>
              <a:t>Assume limited attention</a:t>
            </a:r>
          </a:p>
          <a:p>
            <a:pPr lvl="1" eaLnBrk="1" hangingPunct="1">
              <a:lnSpc>
                <a:spcPct val="90000"/>
              </a:lnSpc>
            </a:pPr>
            <a:r>
              <a:rPr lang="en-US" altLang="en-US" sz="1600"/>
              <a:t>Help attention</a:t>
            </a:r>
          </a:p>
          <a:p>
            <a:pPr lvl="1" eaLnBrk="1" hangingPunct="1">
              <a:lnSpc>
                <a:spcPct val="90000"/>
              </a:lnSpc>
            </a:pPr>
            <a:r>
              <a:rPr lang="en-US" altLang="en-US" sz="1600"/>
              <a:t>Help memory</a:t>
            </a:r>
          </a:p>
          <a:p>
            <a:pPr lvl="1" eaLnBrk="1" hangingPunct="1">
              <a:lnSpc>
                <a:spcPct val="90000"/>
              </a:lnSpc>
            </a:pPr>
            <a:r>
              <a:rPr lang="en-US" altLang="en-US" sz="1600"/>
              <a:t>You can assume failures will occur</a:t>
            </a:r>
          </a:p>
          <a:p>
            <a:pPr eaLnBrk="1" hangingPunct="1">
              <a:lnSpc>
                <a:spcPct val="90000"/>
              </a:lnSpc>
            </a:pPr>
            <a:r>
              <a:rPr lang="en-US" altLang="en-US" sz="1800"/>
              <a:t>Learning</a:t>
            </a:r>
          </a:p>
          <a:p>
            <a:pPr lvl="1" eaLnBrk="1" hangingPunct="1">
              <a:lnSpc>
                <a:spcPct val="90000"/>
              </a:lnSpc>
            </a:pPr>
            <a:r>
              <a:rPr lang="en-US" altLang="en-US" sz="1600"/>
              <a:t>You can almost count on it</a:t>
            </a:r>
          </a:p>
          <a:p>
            <a:pPr lvl="1" eaLnBrk="1" hangingPunct="1">
              <a:lnSpc>
                <a:spcPct val="90000"/>
              </a:lnSpc>
            </a:pPr>
            <a:r>
              <a:rPr lang="en-US" altLang="en-US" sz="1600"/>
              <a:t>You can help it</a:t>
            </a:r>
          </a:p>
          <a:p>
            <a:pPr lvl="1" eaLnBrk="1" hangingPunct="1">
              <a:lnSpc>
                <a:spcPct val="90000"/>
              </a:lnSpc>
            </a:pPr>
            <a:r>
              <a:rPr lang="en-US" altLang="en-US" sz="1600"/>
              <a:t>But you can’t always predict pace, amount, transfer</a:t>
            </a:r>
          </a:p>
          <a:p>
            <a:pPr eaLnBrk="1" hangingPunct="1">
              <a:lnSpc>
                <a:spcPct val="90000"/>
              </a:lnSpc>
            </a:pPr>
            <a:r>
              <a:rPr lang="en-US" altLang="en-US" sz="1800"/>
              <a:t>Have a theory for what will happen</a:t>
            </a:r>
          </a:p>
          <a:p>
            <a:pPr lvl="1" eaLnBrk="1" hangingPunct="1">
              <a:lnSpc>
                <a:spcPct val="90000"/>
              </a:lnSpc>
            </a:pPr>
            <a:r>
              <a:rPr lang="en-US" altLang="en-US" sz="1600"/>
              <a:t>People learning problems by type learn how to apply algorithm</a:t>
            </a:r>
          </a:p>
          <a:p>
            <a:pPr lvl="1" eaLnBrk="1" hangingPunct="1">
              <a:lnSpc>
                <a:spcPct val="90000"/>
              </a:lnSpc>
            </a:pPr>
            <a:r>
              <a:rPr lang="en-US" altLang="en-US" sz="1600"/>
              <a:t>People learning how to choose know which algorithm to apply</a:t>
            </a:r>
          </a:p>
          <a:p>
            <a:pPr lvl="1" eaLnBrk="1" hangingPunct="1">
              <a:lnSpc>
                <a:spcPct val="90000"/>
              </a:lnSpc>
            </a:pPr>
            <a:r>
              <a:rPr lang="en-US" altLang="en-US" sz="1600"/>
              <a:t>Students tested on the other task, which they did not learn, will not perform well</a:t>
            </a:r>
          </a:p>
          <a:p>
            <a:pPr eaLnBrk="1" hangingPunct="1">
              <a:lnSpc>
                <a:spcPct val="90000"/>
              </a:lnSpc>
            </a:pPr>
            <a:r>
              <a:rPr lang="en-US" altLang="en-US" sz="1800"/>
              <a:t>Does not matter much what instructor do, it matters what learner does</a:t>
            </a:r>
          </a:p>
        </p:txBody>
      </p:sp>
      <p:sp>
        <p:nvSpPr>
          <p:cNvPr id="78852" name="Rectangle 4"/>
          <p:cNvSpPr>
            <a:spLocks noChangeArrowheads="1"/>
          </p:cNvSpPr>
          <p:nvPr/>
        </p:nvSpPr>
        <p:spPr bwMode="auto">
          <a:xfrm>
            <a:off x="821999" y="1081088"/>
            <a:ext cx="187980" cy="60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3049" tIns="46525" rIns="93049" bIns="46525">
            <a:spAutoFit/>
          </a:bodyPr>
          <a:lstStyle>
            <a:lvl1pPr algn="ctr" defTabSz="930275">
              <a:defRPr sz="3200">
                <a:solidFill>
                  <a:srgbClr val="000000"/>
                </a:solidFill>
                <a:latin typeface="Gill Sans" pitchFamily="92" charset="0"/>
                <a:ea typeface="ヒラギノ角ゴ ProN W3" pitchFamily="92" charset="-128"/>
                <a:sym typeface="Gill Sans" pitchFamily="92" charset="0"/>
              </a:defRPr>
            </a:lvl1pPr>
            <a:lvl2pPr marL="755650" indent="-290513" algn="ctr" defTabSz="930275">
              <a:defRPr sz="3200">
                <a:solidFill>
                  <a:srgbClr val="000000"/>
                </a:solidFill>
                <a:latin typeface="Gill Sans" pitchFamily="92" charset="0"/>
                <a:ea typeface="ヒラギノ角ゴ ProN W3" pitchFamily="92" charset="-128"/>
                <a:sym typeface="Gill Sans" pitchFamily="92" charset="0"/>
              </a:defRPr>
            </a:lvl2pPr>
            <a:lvl3pPr marL="1163638" indent="-233363" algn="ctr" defTabSz="930275">
              <a:defRPr sz="3200">
                <a:solidFill>
                  <a:srgbClr val="000000"/>
                </a:solidFill>
                <a:latin typeface="Gill Sans" pitchFamily="92" charset="0"/>
                <a:ea typeface="ヒラギノ角ゴ ProN W3" pitchFamily="92" charset="-128"/>
                <a:sym typeface="Gill Sans" pitchFamily="92" charset="0"/>
              </a:defRPr>
            </a:lvl3pPr>
            <a:lvl4pPr marL="1628775" indent="-233363" algn="ctr" defTabSz="930275">
              <a:defRPr sz="3200">
                <a:solidFill>
                  <a:srgbClr val="000000"/>
                </a:solidFill>
                <a:latin typeface="Gill Sans" pitchFamily="92" charset="0"/>
                <a:ea typeface="ヒラギノ角ゴ ProN W3" pitchFamily="92" charset="-128"/>
                <a:sym typeface="Gill Sans" pitchFamily="92" charset="0"/>
              </a:defRPr>
            </a:lvl4pPr>
            <a:lvl5pPr marL="2093913" indent="-233363" algn="ctr" defTabSz="930275">
              <a:defRPr sz="3200">
                <a:solidFill>
                  <a:srgbClr val="000000"/>
                </a:solidFill>
                <a:latin typeface="Gill Sans" pitchFamily="92" charset="0"/>
                <a:ea typeface="ヒラギノ角ゴ ProN W3" pitchFamily="92" charset="-128"/>
                <a:sym typeface="Gill Sans" pitchFamily="92" charset="0"/>
              </a:defRPr>
            </a:lvl5pPr>
            <a:lvl6pPr marL="2551113" indent="-233363" algn="ctr" defTabSz="930275"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6pPr>
            <a:lvl7pPr marL="3008313" indent="-233363" algn="ctr" defTabSz="930275"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7pPr>
            <a:lvl8pPr marL="3465513" indent="-233363" algn="ctr" defTabSz="930275"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8pPr>
            <a:lvl9pPr marL="3922713" indent="-233363" algn="ctr" defTabSz="930275" eaLnBrk="0" fontAlgn="base" hangingPunct="0">
              <a:spcBef>
                <a:spcPct val="0"/>
              </a:spcBef>
              <a:spcAft>
                <a:spcPct val="0"/>
              </a:spcAft>
              <a:defRPr sz="3200">
                <a:solidFill>
                  <a:srgbClr val="000000"/>
                </a:solidFill>
                <a:latin typeface="Gill Sans" pitchFamily="92" charset="0"/>
                <a:ea typeface="ヒラギノ角ゴ ProN W3" pitchFamily="92" charset="-128"/>
                <a:sym typeface="Gill Sans" pitchFamily="92" charset="0"/>
              </a:defRPr>
            </a:lvl9pPr>
          </a:lstStyle>
          <a:p>
            <a:pPr eaLnBrk="1" hangingPunct="1"/>
            <a:endParaRPr lang="en-US" altLang="en-US" sz="3300"/>
          </a:p>
        </p:txBody>
      </p:sp>
    </p:spTree>
    <p:extLst>
      <p:ext uri="{BB962C8B-B14F-4D97-AF65-F5344CB8AC3E}">
        <p14:creationId xmlns:p14="http://schemas.microsoft.com/office/powerpoint/2010/main" val="253440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idx="4294967295"/>
          </p:nvPr>
        </p:nvSpPr>
        <p:spPr>
          <a:xfrm>
            <a:off x="1600201" y="0"/>
            <a:ext cx="9007475" cy="990600"/>
          </a:xfrm>
        </p:spPr>
        <p:txBody>
          <a:bodyPr/>
          <a:lstStyle/>
          <a:p>
            <a:pPr algn="ctr"/>
            <a:r>
              <a:rPr lang="en-US" altLang="en-US" sz="3600" b="1" u="sng">
                <a:solidFill>
                  <a:srgbClr val="FFFF00"/>
                </a:solidFill>
                <a:cs typeface="Times New Roman" panose="02020603050405020304" pitchFamily="18" charset="0"/>
              </a:rPr>
              <a:t>What is Bloom’s 2 Sigma Problem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54314"/>
            <a:ext cx="4808538"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553200" y="2940051"/>
            <a:ext cx="4114800" cy="2554545"/>
          </a:xfrm>
          <a:prstGeom prst="rect">
            <a:avLst/>
          </a:prstGeom>
        </p:spPr>
        <p:txBody>
          <a:bodyPr>
            <a:spAutoFit/>
          </a:bodyPr>
          <a:lstStyle/>
          <a:p>
            <a:pPr algn="l">
              <a:defRPr/>
            </a:pPr>
            <a:r>
              <a:rPr lang="en-US" sz="2000" dirty="0">
                <a:solidFill>
                  <a:srgbClr val="FFFF00"/>
                </a:solidFill>
              </a:rPr>
              <a:t>The average tutored student was above 98% of the students in the conventional instruction class. </a:t>
            </a:r>
          </a:p>
          <a:p>
            <a:pPr algn="l">
              <a:defRPr/>
            </a:pPr>
            <a:endParaRPr lang="en-US" sz="2000" dirty="0">
              <a:solidFill>
                <a:srgbClr val="FFFF00"/>
              </a:solidFill>
            </a:endParaRPr>
          </a:p>
          <a:p>
            <a:pPr algn="l">
              <a:defRPr/>
            </a:pPr>
            <a:r>
              <a:rPr lang="en-US" sz="2000" dirty="0">
                <a:solidFill>
                  <a:srgbClr val="FFFF00"/>
                </a:solidFill>
              </a:rPr>
              <a:t>~ 90% of the tutored students attained the level of achievement reached by only the highest 20% of the conventional instruction class</a:t>
            </a:r>
          </a:p>
        </p:txBody>
      </p:sp>
      <p:sp>
        <p:nvSpPr>
          <p:cNvPr id="4" name="Rectangle 3"/>
          <p:cNvSpPr/>
          <p:nvPr/>
        </p:nvSpPr>
        <p:spPr>
          <a:xfrm>
            <a:off x="1905000" y="968375"/>
            <a:ext cx="8458200" cy="923330"/>
          </a:xfrm>
          <a:prstGeom prst="rect">
            <a:avLst/>
          </a:prstGeom>
        </p:spPr>
        <p:txBody>
          <a:bodyPr>
            <a:spAutoFit/>
          </a:bodyPr>
          <a:lstStyle/>
          <a:p>
            <a:pPr algn="l">
              <a:defRPr/>
            </a:pPr>
            <a:r>
              <a:rPr lang="en-US" b="1" dirty="0">
                <a:solidFill>
                  <a:srgbClr val="FFFF00"/>
                </a:solidFill>
              </a:rPr>
              <a:t>Bloom found that the average student tutored one-to-one using mastery learning techniques performed two standard deviations better than students who learn via conventional instructional methods.</a:t>
            </a:r>
          </a:p>
        </p:txBody>
      </p:sp>
    </p:spTree>
    <p:extLst>
      <p:ext uri="{BB962C8B-B14F-4D97-AF65-F5344CB8AC3E}">
        <p14:creationId xmlns:p14="http://schemas.microsoft.com/office/powerpoint/2010/main" val="311839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idx="4294967295"/>
          </p:nvPr>
        </p:nvSpPr>
        <p:spPr>
          <a:xfrm>
            <a:off x="1600201" y="0"/>
            <a:ext cx="9007475" cy="990600"/>
          </a:xfrm>
        </p:spPr>
        <p:txBody>
          <a:bodyPr/>
          <a:lstStyle/>
          <a:p>
            <a:pPr algn="ctr"/>
            <a:r>
              <a:rPr lang="en-US" altLang="en-US" sz="3600" b="1" u="sng">
                <a:solidFill>
                  <a:srgbClr val="FFFF00"/>
                </a:solidFill>
                <a:cs typeface="Times New Roman" panose="02020603050405020304" pitchFamily="18" charset="0"/>
              </a:rPr>
              <a:t>Where Bloom Left-off</a:t>
            </a:r>
          </a:p>
        </p:txBody>
      </p:sp>
      <p:sp>
        <p:nvSpPr>
          <p:cNvPr id="2" name="Rectangle 1"/>
          <p:cNvSpPr/>
          <p:nvPr/>
        </p:nvSpPr>
        <p:spPr>
          <a:xfrm>
            <a:off x="2133600" y="1273175"/>
            <a:ext cx="7848600" cy="3539430"/>
          </a:xfrm>
          <a:prstGeom prst="rect">
            <a:avLst/>
          </a:prstGeom>
        </p:spPr>
        <p:txBody>
          <a:bodyPr>
            <a:spAutoFit/>
          </a:bodyPr>
          <a:lstStyle/>
          <a:p>
            <a:pPr marL="342900" indent="-342900">
              <a:buFont typeface="Arial" pitchFamily="34" charset="0"/>
              <a:buChar char="•"/>
              <a:defRPr/>
            </a:pPr>
            <a:r>
              <a:rPr lang="en-US" sz="3200" b="1" dirty="0">
                <a:solidFill>
                  <a:srgbClr val="FFFF00"/>
                </a:solidFill>
              </a:rPr>
              <a:t>Bloom concluded that one-to-one tutoring was too costly for most societies, on  any sort of a large scale.</a:t>
            </a:r>
          </a:p>
          <a:p>
            <a:pPr marL="342900" indent="-342900">
              <a:buFont typeface="Arial" pitchFamily="34" charset="0"/>
              <a:buChar char="•"/>
              <a:defRPr/>
            </a:pPr>
            <a:endParaRPr lang="en-US" sz="3200" b="1" dirty="0">
              <a:solidFill>
                <a:srgbClr val="FFFF00"/>
              </a:solidFill>
            </a:endParaRPr>
          </a:p>
          <a:p>
            <a:pPr marL="342900" indent="-342900">
              <a:buFont typeface="Arial" pitchFamily="34" charset="0"/>
              <a:buChar char="•"/>
              <a:defRPr/>
            </a:pPr>
            <a:r>
              <a:rPr lang="en-US" sz="3200" b="1" dirty="0">
                <a:solidFill>
                  <a:srgbClr val="FFFF00"/>
                </a:solidFill>
              </a:rPr>
              <a:t>Bloom challenged researchers and teachers to find methods to make group instruction as effective as one-to-one tutoring.</a:t>
            </a:r>
          </a:p>
        </p:txBody>
      </p:sp>
    </p:spTree>
    <p:extLst>
      <p:ext uri="{BB962C8B-B14F-4D97-AF65-F5344CB8AC3E}">
        <p14:creationId xmlns:p14="http://schemas.microsoft.com/office/powerpoint/2010/main" val="258504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ChangeArrowheads="1"/>
          </p:cNvSpPr>
          <p:nvPr/>
        </p:nvSpPr>
        <p:spPr bwMode="auto">
          <a:xfrm>
            <a:off x="1541464" y="2551113"/>
            <a:ext cx="9083675" cy="609600"/>
          </a:xfrm>
          <a:prstGeom prst="rect">
            <a:avLst/>
          </a:prstGeom>
          <a:noFill/>
          <a:ln w="9525">
            <a:noFill/>
            <a:miter lim="800000"/>
            <a:headEnd/>
            <a:tailEnd/>
          </a:ln>
        </p:spPr>
        <p:txBody>
          <a:bodyPr lIns="92070" tIns="46035" rIns="92070" bIns="46035" anchor="ctr"/>
          <a:lstStyle/>
          <a:p>
            <a:pPr>
              <a:defRPr/>
            </a:pPr>
            <a:r>
              <a:rPr lang="en-US" sz="3200" b="1" dirty="0">
                <a:solidFill>
                  <a:srgbClr val="FFFF00"/>
                </a:solidFill>
                <a:latin typeface="+mj-lt"/>
                <a:cs typeface="Times New Roman" charset="0"/>
              </a:rPr>
              <a:t>Welcome to the 21</a:t>
            </a:r>
            <a:r>
              <a:rPr lang="en-US" sz="3200" b="1" baseline="30000" dirty="0">
                <a:solidFill>
                  <a:srgbClr val="FFFF00"/>
                </a:solidFill>
                <a:latin typeface="+mj-lt"/>
                <a:cs typeface="Times New Roman" charset="0"/>
              </a:rPr>
              <a:t>st</a:t>
            </a:r>
            <a:r>
              <a:rPr lang="en-US" sz="3200" b="1" dirty="0">
                <a:solidFill>
                  <a:srgbClr val="FFFF00"/>
                </a:solidFill>
                <a:latin typeface="+mj-lt"/>
                <a:cs typeface="Times New Roman" charset="0"/>
              </a:rPr>
              <a:t> Century</a:t>
            </a:r>
          </a:p>
        </p:txBody>
      </p:sp>
    </p:spTree>
    <p:extLst>
      <p:ext uri="{BB962C8B-B14F-4D97-AF65-F5344CB8AC3E}">
        <p14:creationId xmlns:p14="http://schemas.microsoft.com/office/powerpoint/2010/main" val="6481216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lstStyle/>
          <a:p>
            <a:r>
              <a:rPr lang="en-US" dirty="0" smtClean="0"/>
              <a:t>Three Types:</a:t>
            </a:r>
          </a:p>
          <a:p>
            <a:pPr lvl="1"/>
            <a:r>
              <a:rPr lang="en-US" dirty="0" smtClean="0"/>
              <a:t>Mental function of retaining information (storage and retrieval of memory)</a:t>
            </a:r>
          </a:p>
          <a:p>
            <a:pPr lvl="1"/>
            <a:r>
              <a:rPr lang="en-US" dirty="0" smtClean="0"/>
              <a:t>Hypothesized storage system in the brain (memory)</a:t>
            </a:r>
          </a:p>
          <a:p>
            <a:pPr lvl="1"/>
            <a:r>
              <a:rPr lang="en-US" dirty="0" smtClean="0"/>
              <a:t>Information itself that is stored (items in memory)</a:t>
            </a:r>
          </a:p>
          <a:p>
            <a:r>
              <a:rPr lang="en-US" dirty="0" smtClean="0"/>
              <a:t>Relevance of Memory; Interfaces influenced by:</a:t>
            </a:r>
          </a:p>
          <a:p>
            <a:pPr lvl="1"/>
            <a:r>
              <a:rPr lang="en-US" dirty="0" smtClean="0"/>
              <a:t>Processing of short term memory</a:t>
            </a:r>
          </a:p>
          <a:p>
            <a:pPr lvl="1"/>
            <a:r>
              <a:rPr lang="en-US" dirty="0" smtClean="0"/>
              <a:t>Long-term memory</a:t>
            </a:r>
          </a:p>
          <a:p>
            <a:pPr lvl="1"/>
            <a:r>
              <a:rPr lang="en-US" dirty="0" smtClean="0"/>
              <a:t>By how well users retrieve commands and objects from memory.</a:t>
            </a:r>
          </a:p>
        </p:txBody>
      </p:sp>
    </p:spTree>
    <p:extLst>
      <p:ext uri="{BB962C8B-B14F-4D97-AF65-F5344CB8AC3E}">
        <p14:creationId xmlns:p14="http://schemas.microsoft.com/office/powerpoint/2010/main" val="33429927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idx="4294967295"/>
          </p:nvPr>
        </p:nvSpPr>
        <p:spPr>
          <a:xfrm>
            <a:off x="1524001" y="228600"/>
            <a:ext cx="9083675" cy="762000"/>
          </a:xfrm>
        </p:spPr>
        <p:txBody>
          <a:bodyPr/>
          <a:lstStyle/>
          <a:p>
            <a:pPr algn="ctr"/>
            <a:r>
              <a:rPr lang="en-US" altLang="en-US" sz="3600" b="1" u="sng">
                <a:solidFill>
                  <a:srgbClr val="FFFF00"/>
                </a:solidFill>
                <a:cs typeface="Times New Roman" panose="02020603050405020304" pitchFamily="18" charset="0"/>
              </a:rPr>
              <a:t>On-line tutoring</a:t>
            </a:r>
          </a:p>
        </p:txBody>
      </p:sp>
      <p:sp>
        <p:nvSpPr>
          <p:cNvPr id="7171" name="Rectangle 1039"/>
          <p:cNvSpPr>
            <a:spLocks noGrp="1" noChangeArrowheads="1"/>
          </p:cNvSpPr>
          <p:nvPr>
            <p:ph type="body" idx="4294967295"/>
          </p:nvPr>
        </p:nvSpPr>
        <p:spPr>
          <a:xfrm>
            <a:off x="2971800" y="914400"/>
            <a:ext cx="6324600" cy="685800"/>
          </a:xfrm>
          <a:noFill/>
        </p:spPr>
        <p:txBody>
          <a:bodyPr/>
          <a:lstStyle/>
          <a:p>
            <a:pPr marL="0" indent="0" algn="ctr">
              <a:buClr>
                <a:srgbClr val="FFFF66"/>
              </a:buClr>
              <a:buSzPct val="150000"/>
              <a:buNone/>
            </a:pPr>
            <a:r>
              <a:rPr lang="en-US" altLang="en-US" sz="2400" b="1"/>
              <a:t>24/7 tutoring on-line with a real person</a:t>
            </a: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0164" y="1538288"/>
            <a:ext cx="7259637"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96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idx="4294967295"/>
          </p:nvPr>
        </p:nvSpPr>
        <p:spPr>
          <a:xfrm>
            <a:off x="1524001" y="228600"/>
            <a:ext cx="9083675" cy="762000"/>
          </a:xfrm>
        </p:spPr>
        <p:txBody>
          <a:bodyPr/>
          <a:lstStyle/>
          <a:p>
            <a:pPr algn="ctr"/>
            <a:r>
              <a:rPr lang="en-US" altLang="en-US" sz="3600" b="1" u="sng">
                <a:solidFill>
                  <a:srgbClr val="FFFF00"/>
                </a:solidFill>
                <a:cs typeface="Times New Roman" panose="02020603050405020304" pitchFamily="18" charset="0"/>
              </a:rPr>
              <a:t>Intelligent Tutoring Systems</a:t>
            </a:r>
          </a:p>
        </p:txBody>
      </p:sp>
      <p:sp>
        <p:nvSpPr>
          <p:cNvPr id="8195" name="Rectangle 1039"/>
          <p:cNvSpPr>
            <a:spLocks noGrp="1" noChangeArrowheads="1"/>
          </p:cNvSpPr>
          <p:nvPr>
            <p:ph type="body" idx="4294967295"/>
          </p:nvPr>
        </p:nvSpPr>
        <p:spPr>
          <a:xfrm>
            <a:off x="2362200" y="990600"/>
            <a:ext cx="7467600" cy="838200"/>
          </a:xfrm>
          <a:noFill/>
        </p:spPr>
        <p:txBody>
          <a:bodyPr/>
          <a:lstStyle/>
          <a:p>
            <a:pPr marL="0" indent="0">
              <a:buClr>
                <a:srgbClr val="FFFF66"/>
              </a:buClr>
              <a:buSzPct val="150000"/>
              <a:buNone/>
            </a:pPr>
            <a:r>
              <a:rPr lang="en-US" altLang="en-US" sz="2400" b="1"/>
              <a:t>Artificial Intelligent system are being developed to augment the class instructions.</a:t>
            </a: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2009776"/>
            <a:ext cx="6862763" cy="454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9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ChangeArrowheads="1"/>
          </p:cNvSpPr>
          <p:nvPr/>
        </p:nvSpPr>
        <p:spPr bwMode="auto">
          <a:xfrm>
            <a:off x="1541464" y="2551113"/>
            <a:ext cx="9083675" cy="609600"/>
          </a:xfrm>
          <a:prstGeom prst="rect">
            <a:avLst/>
          </a:prstGeom>
          <a:noFill/>
          <a:ln w="9525">
            <a:noFill/>
            <a:miter lim="800000"/>
            <a:headEnd/>
            <a:tailEnd/>
          </a:ln>
        </p:spPr>
        <p:txBody>
          <a:bodyPr lIns="92070" tIns="46035" rIns="92070" bIns="46035" anchor="ctr"/>
          <a:lstStyle/>
          <a:p>
            <a:pPr>
              <a:defRPr/>
            </a:pPr>
            <a:r>
              <a:rPr lang="en-US" sz="3200" b="1" dirty="0">
                <a:solidFill>
                  <a:srgbClr val="FFFF00"/>
                </a:solidFill>
                <a:latin typeface="+mj-lt"/>
                <a:cs typeface="Times New Roman" charset="0"/>
              </a:rPr>
              <a:t>Assessment of Tutoring Systems</a:t>
            </a:r>
          </a:p>
        </p:txBody>
      </p:sp>
    </p:spTree>
    <p:extLst>
      <p:ext uri="{BB962C8B-B14F-4D97-AF65-F5344CB8AC3E}">
        <p14:creationId xmlns:p14="http://schemas.microsoft.com/office/powerpoint/2010/main" val="20664610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idx="4294967295"/>
          </p:nvPr>
        </p:nvSpPr>
        <p:spPr>
          <a:xfrm>
            <a:off x="1524001" y="228600"/>
            <a:ext cx="9083675" cy="762000"/>
          </a:xfrm>
        </p:spPr>
        <p:txBody>
          <a:bodyPr/>
          <a:lstStyle/>
          <a:p>
            <a:pPr algn="ctr"/>
            <a:r>
              <a:rPr lang="en-US" altLang="en-US" sz="3600" b="1" u="sng">
                <a:solidFill>
                  <a:srgbClr val="FFFF00"/>
                </a:solidFill>
                <a:cs typeface="Times New Roman" panose="02020603050405020304" pitchFamily="18" charset="0"/>
              </a:rPr>
              <a:t>Who is Donald Kirkpatrick</a:t>
            </a:r>
          </a:p>
        </p:txBody>
      </p:sp>
      <p:sp>
        <p:nvSpPr>
          <p:cNvPr id="10243" name="Rectangle 1039"/>
          <p:cNvSpPr>
            <a:spLocks noGrp="1" noChangeArrowheads="1"/>
          </p:cNvSpPr>
          <p:nvPr>
            <p:ph type="body" idx="4294967295"/>
          </p:nvPr>
        </p:nvSpPr>
        <p:spPr>
          <a:xfrm>
            <a:off x="1828800" y="3959226"/>
            <a:ext cx="8458200" cy="2670175"/>
          </a:xfrm>
          <a:noFill/>
        </p:spPr>
        <p:txBody>
          <a:bodyPr/>
          <a:lstStyle/>
          <a:p>
            <a:pPr>
              <a:buClr>
                <a:srgbClr val="FFFF66"/>
              </a:buClr>
              <a:buSzPct val="150000"/>
              <a:buFont typeface="Arial" panose="020B0604020202020204" pitchFamily="34" charset="0"/>
              <a:buChar char="•"/>
            </a:pPr>
            <a:r>
              <a:rPr lang="en-US" altLang="en-US" sz="2400" b="1"/>
              <a:t>Professor Emeritus of the University of Wisconsin </a:t>
            </a:r>
          </a:p>
          <a:p>
            <a:pPr>
              <a:buClr>
                <a:srgbClr val="FFFF66"/>
              </a:buClr>
              <a:buSzPct val="150000"/>
              <a:buFont typeface="Arial" panose="020B0604020202020204" pitchFamily="34" charset="0"/>
              <a:buChar char="•"/>
            </a:pPr>
            <a:r>
              <a:rPr lang="en-US" altLang="en-US" sz="2400" b="1"/>
              <a:t>Past president of the American Society for Training and Development (ASTD)</a:t>
            </a:r>
          </a:p>
          <a:p>
            <a:pPr>
              <a:buClr>
                <a:srgbClr val="FFFF66"/>
              </a:buClr>
              <a:buSzPct val="150000"/>
              <a:buFont typeface="Arial" panose="020B0604020202020204" pitchFamily="34" charset="0"/>
              <a:buChar char="•"/>
            </a:pPr>
            <a:r>
              <a:rPr lang="en-US" altLang="en-US" sz="2400" b="1"/>
              <a:t>Best known for creating the four levels of training evaluation, first published in 1959, in a series of articles in the US Training and Development Journal. </a:t>
            </a:r>
          </a:p>
          <a:p>
            <a:pPr>
              <a:buClr>
                <a:srgbClr val="FFFF66"/>
              </a:buClr>
              <a:buSzPct val="150000"/>
              <a:buFont typeface="Arial" panose="020B0604020202020204" pitchFamily="34" charset="0"/>
              <a:buChar char="•"/>
            </a:pPr>
            <a:endParaRPr lang="en-US" altLang="en-US" sz="2400" b="1"/>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2057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55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2057400" y="1354139"/>
            <a:ext cx="8153400" cy="3139317"/>
          </a:xfrm>
          <a:prstGeom prst="rect">
            <a:avLst/>
          </a:prstGeom>
          <a:noFill/>
          <a:ln w="9525">
            <a:noFill/>
            <a:miter lim="800000"/>
            <a:headEnd/>
            <a:tailEnd/>
          </a:ln>
        </p:spPr>
        <p:txBody>
          <a:bodyPr lIns="91435" tIns="45718" rIns="91435" bIns="45718">
            <a:spAutoFit/>
          </a:bodyPr>
          <a:lstStyle/>
          <a:p>
            <a:pPr marL="285750" indent="-285750">
              <a:buFont typeface="Arial" pitchFamily="34" charset="0"/>
              <a:buChar char="•"/>
              <a:defRPr/>
            </a:pPr>
            <a:r>
              <a:rPr lang="en-US" b="1" dirty="0">
                <a:solidFill>
                  <a:srgbClr val="FFFF00"/>
                </a:solidFill>
              </a:rPr>
              <a:t>Reaction</a:t>
            </a:r>
            <a:r>
              <a:rPr lang="en-US" dirty="0">
                <a:solidFill>
                  <a:srgbClr val="FFFF00"/>
                </a:solidFill>
              </a:rPr>
              <a:t> - what students thought and felt about the training (satisfaction; “end of term evaluation form")</a:t>
            </a:r>
          </a:p>
          <a:p>
            <a:pPr marL="285750" indent="-285750">
              <a:buFont typeface="Arial" pitchFamily="34" charset="0"/>
              <a:buChar char="•"/>
              <a:defRPr/>
            </a:pPr>
            <a:endParaRPr lang="en-US" dirty="0">
              <a:solidFill>
                <a:srgbClr val="FFFF00"/>
              </a:solidFill>
            </a:endParaRPr>
          </a:p>
          <a:p>
            <a:pPr marL="285750" indent="-285750">
              <a:buFont typeface="Arial" pitchFamily="34" charset="0"/>
              <a:buChar char="•"/>
              <a:defRPr/>
            </a:pPr>
            <a:r>
              <a:rPr lang="en-US" b="1" dirty="0">
                <a:solidFill>
                  <a:srgbClr val="FFFF00"/>
                </a:solidFill>
              </a:rPr>
              <a:t>Learning</a:t>
            </a:r>
            <a:r>
              <a:rPr lang="en-US" dirty="0">
                <a:solidFill>
                  <a:srgbClr val="FFFF00"/>
                </a:solidFill>
              </a:rPr>
              <a:t> - the resulting increase in knowledge and/or skills, and change in attitudes (“end of term exam score”)</a:t>
            </a:r>
          </a:p>
          <a:p>
            <a:pPr marL="285750" indent="-285750">
              <a:buFont typeface="Arial" pitchFamily="34" charset="0"/>
              <a:buChar char="•"/>
              <a:defRPr/>
            </a:pPr>
            <a:endParaRPr lang="en-US" dirty="0">
              <a:solidFill>
                <a:srgbClr val="FFFF00"/>
              </a:solidFill>
            </a:endParaRPr>
          </a:p>
          <a:p>
            <a:pPr marL="285750" indent="-285750">
              <a:buFont typeface="Arial" pitchFamily="34" charset="0"/>
              <a:buChar char="•"/>
              <a:defRPr/>
            </a:pPr>
            <a:r>
              <a:rPr lang="en-US" b="1" dirty="0">
                <a:solidFill>
                  <a:srgbClr val="FFFF00"/>
                </a:solidFill>
              </a:rPr>
              <a:t>Behavior</a:t>
            </a:r>
            <a:r>
              <a:rPr lang="en-US" dirty="0">
                <a:solidFill>
                  <a:srgbClr val="FFFF00"/>
                </a:solidFill>
              </a:rPr>
              <a:t> - transfer of knowledge, skills, and/or attitudes from classroom to the job (change on-the-job behavior due to training program)</a:t>
            </a:r>
          </a:p>
          <a:p>
            <a:pPr marL="285750" indent="-285750">
              <a:buFont typeface="Arial" pitchFamily="34" charset="0"/>
              <a:buChar char="•"/>
              <a:defRPr/>
            </a:pPr>
            <a:endParaRPr lang="en-US" dirty="0">
              <a:solidFill>
                <a:srgbClr val="FFFF00"/>
              </a:solidFill>
            </a:endParaRPr>
          </a:p>
          <a:p>
            <a:pPr marL="285750" indent="-285750">
              <a:buFont typeface="Arial" pitchFamily="34" charset="0"/>
              <a:buChar char="•"/>
              <a:defRPr/>
            </a:pPr>
            <a:r>
              <a:rPr lang="en-US" b="1" dirty="0">
                <a:solidFill>
                  <a:srgbClr val="FFFF00"/>
                </a:solidFill>
              </a:rPr>
              <a:t>Results</a:t>
            </a:r>
            <a:r>
              <a:rPr lang="en-US" dirty="0">
                <a:solidFill>
                  <a:srgbClr val="FFFF00"/>
                </a:solidFill>
              </a:rPr>
              <a:t> - the final results that occurred because of attendance and participation in a training program (can be monetary, performance-based, etc.)</a:t>
            </a:r>
          </a:p>
        </p:txBody>
      </p:sp>
      <p:sp>
        <p:nvSpPr>
          <p:cNvPr id="5123" name="Rectangle 1026"/>
          <p:cNvSpPr>
            <a:spLocks noChangeArrowheads="1"/>
          </p:cNvSpPr>
          <p:nvPr/>
        </p:nvSpPr>
        <p:spPr bwMode="auto">
          <a:xfrm>
            <a:off x="1524001" y="381000"/>
            <a:ext cx="9083675" cy="609600"/>
          </a:xfrm>
          <a:prstGeom prst="rect">
            <a:avLst/>
          </a:prstGeom>
          <a:noFill/>
          <a:ln w="9525">
            <a:noFill/>
            <a:miter lim="800000"/>
            <a:headEnd/>
            <a:tailEnd/>
          </a:ln>
        </p:spPr>
        <p:txBody>
          <a:bodyPr lIns="92070" tIns="46035" rIns="92070" bIns="46035" anchor="ctr"/>
          <a:lstStyle/>
          <a:p>
            <a:pPr>
              <a:defRPr/>
            </a:pPr>
            <a:r>
              <a:rPr lang="en-US" sz="3200" b="1" u="sng" dirty="0">
                <a:solidFill>
                  <a:srgbClr val="FFFF00"/>
                </a:solidFill>
                <a:latin typeface="+mj-lt"/>
                <a:cs typeface="Times New Roman" charset="0"/>
              </a:rPr>
              <a:t>Kirkpatrick’s Four-Level Assessment Model</a:t>
            </a:r>
          </a:p>
        </p:txBody>
      </p:sp>
    </p:spTree>
    <p:extLst>
      <p:ext uri="{BB962C8B-B14F-4D97-AF65-F5344CB8AC3E}">
        <p14:creationId xmlns:p14="http://schemas.microsoft.com/office/powerpoint/2010/main" val="33453062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2057401" y="1554164"/>
            <a:ext cx="8270875" cy="2554541"/>
          </a:xfrm>
          <a:prstGeom prst="rect">
            <a:avLst/>
          </a:prstGeom>
          <a:noFill/>
          <a:ln w="9525">
            <a:noFill/>
            <a:miter lim="800000"/>
            <a:headEnd/>
            <a:tailEnd/>
          </a:ln>
        </p:spPr>
        <p:txBody>
          <a:bodyPr lIns="91435" tIns="45718" rIns="91435" bIns="45718">
            <a:spAutoFit/>
          </a:bodyPr>
          <a:lstStyle/>
          <a:p>
            <a:pPr algn="l">
              <a:defRPr/>
            </a:pPr>
            <a:r>
              <a:rPr lang="en-US" sz="2000" dirty="0">
                <a:solidFill>
                  <a:srgbClr val="FFFF00"/>
                </a:solidFill>
                <a:latin typeface="+mj-lt"/>
              </a:rPr>
              <a:t>“The Flawed Four-Level Evaluation Model,” written by Elwood F. Holton of Louisiana State University, in Human Resource Development Quarterly, Spring 1996 said that the four level model is too simple. Houlton claims that the model is not a model at all, but a taxonomy or classification. </a:t>
            </a:r>
          </a:p>
          <a:p>
            <a:pPr>
              <a:defRPr/>
            </a:pPr>
            <a:endParaRPr lang="en-US" sz="2000" dirty="0">
              <a:solidFill>
                <a:srgbClr val="FFFF00"/>
              </a:solidFill>
              <a:latin typeface="+mj-lt"/>
            </a:endParaRPr>
          </a:p>
          <a:p>
            <a:pPr algn="l">
              <a:defRPr/>
            </a:pPr>
            <a:r>
              <a:rPr lang="en-US" sz="2000" dirty="0">
                <a:solidFill>
                  <a:srgbClr val="FFFF00"/>
                </a:solidFill>
                <a:latin typeface="+mj-lt"/>
              </a:rPr>
              <a:t>Kirkpatrick (1996) concedes that Holton may be correct.  However, he does not care whether it is a model or taxonomy, as long as training professionals find it useful in evaluating training programs.</a:t>
            </a:r>
          </a:p>
        </p:txBody>
      </p:sp>
      <p:sp>
        <p:nvSpPr>
          <p:cNvPr id="5123" name="Rectangle 1026"/>
          <p:cNvSpPr>
            <a:spLocks noChangeArrowheads="1"/>
          </p:cNvSpPr>
          <p:nvPr/>
        </p:nvSpPr>
        <p:spPr bwMode="auto">
          <a:xfrm>
            <a:off x="1524001" y="461963"/>
            <a:ext cx="9083675" cy="609600"/>
          </a:xfrm>
          <a:prstGeom prst="rect">
            <a:avLst/>
          </a:prstGeom>
          <a:noFill/>
          <a:ln w="9525">
            <a:noFill/>
            <a:miter lim="800000"/>
            <a:headEnd/>
            <a:tailEnd/>
          </a:ln>
        </p:spPr>
        <p:txBody>
          <a:bodyPr lIns="92070" tIns="46035" rIns="92070" bIns="46035" anchor="ctr"/>
          <a:lstStyle/>
          <a:p>
            <a:pPr>
              <a:defRPr/>
            </a:pPr>
            <a:r>
              <a:rPr lang="en-US" sz="3200" b="1" u="sng" dirty="0">
                <a:solidFill>
                  <a:srgbClr val="FFFF00"/>
                </a:solidFill>
                <a:latin typeface="+mj-lt"/>
                <a:cs typeface="Times New Roman" charset="0"/>
              </a:rPr>
              <a:t>Kirkpatrick’s Model</a:t>
            </a:r>
          </a:p>
          <a:p>
            <a:pPr>
              <a:defRPr/>
            </a:pPr>
            <a:r>
              <a:rPr lang="en-US" sz="3200" b="1" u="sng" dirty="0">
                <a:solidFill>
                  <a:srgbClr val="FFFF00"/>
                </a:solidFill>
                <a:latin typeface="+mj-lt"/>
                <a:cs typeface="Times New Roman" charset="0"/>
              </a:rPr>
              <a:t>(Critique and Response)</a:t>
            </a:r>
          </a:p>
        </p:txBody>
      </p:sp>
      <p:sp>
        <p:nvSpPr>
          <p:cNvPr id="2" name="Rectangle 1"/>
          <p:cNvSpPr/>
          <p:nvPr/>
        </p:nvSpPr>
        <p:spPr>
          <a:xfrm>
            <a:off x="2190751" y="4554539"/>
            <a:ext cx="8137525" cy="895917"/>
          </a:xfrm>
          <a:prstGeom prst="rect">
            <a:avLst/>
          </a:prstGeom>
          <a:ln>
            <a:solidFill>
              <a:srgbClr val="FF0000"/>
            </a:solidFill>
          </a:ln>
        </p:spPr>
        <p:txBody>
          <a:bodyPr lIns="64291" tIns="32146" rIns="64291" bIns="32146">
            <a:spAutoFit/>
          </a:bodyPr>
          <a:lstStyle/>
          <a:p>
            <a:pPr algn="l">
              <a:defRPr/>
            </a:pPr>
            <a:r>
              <a:rPr lang="en-US" b="1" dirty="0">
                <a:solidFill>
                  <a:srgbClr val="FFFF00"/>
                </a:solidFill>
                <a:latin typeface="+mj-lt"/>
              </a:rPr>
              <a:t>“It [the Four-Level Model] is simple and practical. Many trainers aren’t much interested  in a scholarly, complex approach. </a:t>
            </a:r>
            <a:r>
              <a:rPr lang="en-US" b="1" dirty="0">
                <a:solidFill>
                  <a:srgbClr val="FF0000"/>
                </a:solidFill>
                <a:latin typeface="+mj-lt"/>
              </a:rPr>
              <a:t>They want something they can understand and use</a:t>
            </a:r>
            <a:r>
              <a:rPr lang="en-US" b="1" dirty="0">
                <a:solidFill>
                  <a:srgbClr val="FFFF00"/>
                </a:solidFill>
                <a:latin typeface="+mj-lt"/>
              </a:rPr>
              <a:t>.”  (Kirkpatrick, 1996)</a:t>
            </a:r>
          </a:p>
        </p:txBody>
      </p:sp>
    </p:spTree>
    <p:extLst>
      <p:ext uri="{BB962C8B-B14F-4D97-AF65-F5344CB8AC3E}">
        <p14:creationId xmlns:p14="http://schemas.microsoft.com/office/powerpoint/2010/main" val="6614090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ChangeArrowheads="1"/>
          </p:cNvSpPr>
          <p:nvPr/>
        </p:nvSpPr>
        <p:spPr bwMode="auto">
          <a:xfrm>
            <a:off x="1524001" y="152400"/>
            <a:ext cx="9083675" cy="609600"/>
          </a:xfrm>
          <a:prstGeom prst="rect">
            <a:avLst/>
          </a:prstGeom>
          <a:noFill/>
          <a:ln w="9525">
            <a:noFill/>
            <a:miter lim="800000"/>
            <a:headEnd/>
            <a:tailEnd/>
          </a:ln>
        </p:spPr>
        <p:txBody>
          <a:bodyPr lIns="92070" tIns="46035" rIns="92070" bIns="46035" anchor="ctr"/>
          <a:lstStyle/>
          <a:p>
            <a:pPr>
              <a:defRPr/>
            </a:pPr>
            <a:r>
              <a:rPr lang="en-US" sz="3200" b="1" u="sng" dirty="0">
                <a:solidFill>
                  <a:srgbClr val="FFFF00"/>
                </a:solidFill>
                <a:latin typeface="+mj-lt"/>
                <a:cs typeface="Times New Roman" charset="0"/>
              </a:rPr>
              <a:t>Dimensions rather than Levels/Steps</a:t>
            </a:r>
          </a:p>
        </p:txBody>
      </p:sp>
      <p:sp>
        <p:nvSpPr>
          <p:cNvPr id="3" name="Rectangle 2"/>
          <p:cNvSpPr/>
          <p:nvPr/>
        </p:nvSpPr>
        <p:spPr>
          <a:xfrm>
            <a:off x="2514601" y="5105401"/>
            <a:ext cx="7185025" cy="1603375"/>
          </a:xfrm>
          <a:prstGeom prst="rect">
            <a:avLst/>
          </a:prstGeom>
        </p:spPr>
        <p:txBody>
          <a:bodyPr lIns="64291" tIns="32146" rIns="64291" bIns="32146">
            <a:spAutoFit/>
          </a:bodyPr>
          <a:lstStyle/>
          <a:p>
            <a:pPr algn="l">
              <a:defRPr/>
            </a:pPr>
            <a:r>
              <a:rPr lang="en-US" sz="2000" b="1" dirty="0">
                <a:solidFill>
                  <a:srgbClr val="FFFF00"/>
                </a:solidFill>
              </a:rPr>
              <a:t>Results: </a:t>
            </a:r>
            <a:r>
              <a:rPr lang="en-US" sz="2000" dirty="0">
                <a:solidFill>
                  <a:srgbClr val="FFFF00"/>
                </a:solidFill>
              </a:rPr>
              <a:t>This is a measure of the final results that occur due to the training, including increased sales, higher productivity, bigger profits, reduced costs, less employee turnover, and improved quality. </a:t>
            </a:r>
            <a:r>
              <a:rPr lang="en-US" sz="2000" b="1" dirty="0">
                <a:solidFill>
                  <a:srgbClr val="FF3300"/>
                </a:solidFill>
              </a:rPr>
              <a:t>However, the final results are often dominated by factors outside of training.</a:t>
            </a:r>
          </a:p>
        </p:txBody>
      </p:sp>
      <p:grpSp>
        <p:nvGrpSpPr>
          <p:cNvPr id="13316" name="Group 6"/>
          <p:cNvGrpSpPr>
            <a:grpSpLocks/>
          </p:cNvGrpSpPr>
          <p:nvPr/>
        </p:nvGrpSpPr>
        <p:grpSpPr bwMode="auto">
          <a:xfrm>
            <a:off x="2452689" y="1017588"/>
            <a:ext cx="7286625" cy="3903662"/>
            <a:chOff x="1168400" y="1447800"/>
            <a:chExt cx="10363200" cy="5550949"/>
          </a:xfrm>
        </p:grpSpPr>
        <p:sp>
          <p:nvSpPr>
            <p:cNvPr id="4" name="TextBox 3"/>
            <p:cNvSpPr txBox="1"/>
            <p:nvPr/>
          </p:nvSpPr>
          <p:spPr>
            <a:xfrm>
              <a:off x="4846319" y="1612590"/>
              <a:ext cx="3126002" cy="974506"/>
            </a:xfrm>
            <a:prstGeom prst="rect">
              <a:avLst/>
            </a:prstGeom>
            <a:noFill/>
          </p:spPr>
          <p:txBody>
            <a:bodyPr wrap="none" lIns="130046" tIns="65023" rIns="130046" bIns="65023">
              <a:spAutoFit/>
            </a:bodyPr>
            <a:lstStyle/>
            <a:p>
              <a:pPr>
                <a:defRPr/>
              </a:pPr>
              <a:r>
                <a:rPr lang="en-US" b="1" dirty="0">
                  <a:solidFill>
                    <a:srgbClr val="FFFF00"/>
                  </a:solidFill>
                </a:rPr>
                <a:t>Behavior</a:t>
              </a:r>
            </a:p>
            <a:p>
              <a:pPr>
                <a:defRPr/>
              </a:pPr>
              <a:r>
                <a:rPr lang="en-US" dirty="0">
                  <a:solidFill>
                    <a:srgbClr val="FFFF00"/>
                  </a:solidFill>
                </a:rPr>
                <a:t>(Transfer of Training)</a:t>
              </a:r>
            </a:p>
          </p:txBody>
        </p:sp>
        <p:sp>
          <p:nvSpPr>
            <p:cNvPr id="5" name="TextBox 4"/>
            <p:cNvSpPr txBox="1"/>
            <p:nvPr/>
          </p:nvSpPr>
          <p:spPr>
            <a:xfrm>
              <a:off x="8151706" y="5621734"/>
              <a:ext cx="2846494" cy="974506"/>
            </a:xfrm>
            <a:prstGeom prst="rect">
              <a:avLst/>
            </a:prstGeom>
            <a:noFill/>
          </p:spPr>
          <p:txBody>
            <a:bodyPr wrap="none" lIns="130046" tIns="65023" rIns="130046" bIns="65023">
              <a:spAutoFit/>
            </a:bodyPr>
            <a:lstStyle/>
            <a:p>
              <a:pPr>
                <a:defRPr/>
              </a:pPr>
              <a:r>
                <a:rPr lang="en-US" b="1" dirty="0">
                  <a:solidFill>
                    <a:srgbClr val="FFFF00"/>
                  </a:solidFill>
                </a:rPr>
                <a:t>Reaction</a:t>
              </a:r>
            </a:p>
            <a:p>
              <a:pPr>
                <a:defRPr/>
              </a:pPr>
              <a:r>
                <a:rPr lang="en-US" dirty="0">
                  <a:solidFill>
                    <a:srgbClr val="FFFF00"/>
                  </a:solidFill>
                </a:rPr>
                <a:t>(Trainee’s feelings)</a:t>
              </a:r>
            </a:p>
          </p:txBody>
        </p:sp>
        <p:sp>
          <p:nvSpPr>
            <p:cNvPr id="8" name="TextBox 7"/>
            <p:cNvSpPr txBox="1"/>
            <p:nvPr/>
          </p:nvSpPr>
          <p:spPr>
            <a:xfrm>
              <a:off x="1236133" y="5635279"/>
              <a:ext cx="3946015" cy="919073"/>
            </a:xfrm>
            <a:prstGeom prst="rect">
              <a:avLst/>
            </a:prstGeom>
            <a:noFill/>
          </p:spPr>
          <p:txBody>
            <a:bodyPr wrap="none">
              <a:spAutoFit/>
            </a:bodyPr>
            <a:lstStyle/>
            <a:p>
              <a:pPr>
                <a:defRPr/>
              </a:pPr>
              <a:r>
                <a:rPr lang="en-US" b="1" dirty="0">
                  <a:solidFill>
                    <a:srgbClr val="FFFF00"/>
                  </a:solidFill>
                </a:rPr>
                <a:t>Learning</a:t>
              </a:r>
            </a:p>
            <a:p>
              <a:pPr>
                <a:defRPr/>
              </a:pPr>
              <a:r>
                <a:rPr lang="en-US" dirty="0">
                  <a:solidFill>
                    <a:srgbClr val="FFFF00"/>
                  </a:solidFill>
                </a:rPr>
                <a:t>(Knowledge, skills, attitude)</a:t>
              </a:r>
            </a:p>
          </p:txBody>
        </p:sp>
        <p:cxnSp>
          <p:nvCxnSpPr>
            <p:cNvPr id="13320" name="Straight Arrow Connector 11"/>
            <p:cNvCxnSpPr>
              <a:cxnSpLocks noChangeShapeType="1"/>
            </p:cNvCxnSpPr>
            <p:nvPr/>
          </p:nvCxnSpPr>
          <p:spPr bwMode="auto">
            <a:xfrm flipH="1" flipV="1">
              <a:off x="6550343" y="2768398"/>
              <a:ext cx="6243" cy="1676400"/>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13321" name="Straight Arrow Connector 19"/>
            <p:cNvCxnSpPr>
              <a:cxnSpLocks noChangeShapeType="1"/>
            </p:cNvCxnSpPr>
            <p:nvPr/>
          </p:nvCxnSpPr>
          <p:spPr bwMode="auto">
            <a:xfrm flipH="1">
              <a:off x="4521200" y="4444798"/>
              <a:ext cx="2035386" cy="1066800"/>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13322" name="Straight Arrow Connector 21"/>
            <p:cNvCxnSpPr>
              <a:cxnSpLocks noChangeShapeType="1"/>
            </p:cNvCxnSpPr>
            <p:nvPr/>
          </p:nvCxnSpPr>
          <p:spPr bwMode="auto">
            <a:xfrm>
              <a:off x="6556586" y="4444798"/>
              <a:ext cx="2003214" cy="1066800"/>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6" name="Rectangle 5"/>
            <p:cNvSpPr/>
            <p:nvPr/>
          </p:nvSpPr>
          <p:spPr bwMode="auto">
            <a:xfrm>
              <a:off x="1168400" y="1447800"/>
              <a:ext cx="10363200" cy="5550949"/>
            </a:xfrm>
            <a:prstGeom prst="rect">
              <a:avLst/>
            </a:prstGeom>
            <a:noFill/>
            <a:ln w="38100" cap="flat" cmpd="sng" algn="ctr">
              <a:solidFill>
                <a:srgbClr val="FFFF00"/>
              </a:solidFill>
              <a:prstDash val="solid"/>
              <a:round/>
              <a:headEnd type="none" w="med" len="med"/>
              <a:tailEnd type="none" w="med" len="med"/>
            </a:ln>
            <a:effectLst/>
          </p:spPr>
          <p:txBody>
            <a:bodyPr/>
            <a:lstStyle/>
            <a:p>
              <a:pPr defTabSz="642915">
                <a:defRPr/>
              </a:pPr>
              <a:endParaRPr lang="en-US">
                <a:solidFill>
                  <a:srgbClr val="FFFF00"/>
                </a:solidFill>
                <a:ea typeface="ヒラギノ角ゴ ProN W3" charset="-128"/>
                <a:sym typeface="Arial" charset="0"/>
              </a:endParaRPr>
            </a:p>
          </p:txBody>
        </p:sp>
      </p:grpSp>
    </p:spTree>
    <p:extLst>
      <p:ext uri="{BB962C8B-B14F-4D97-AF65-F5344CB8AC3E}">
        <p14:creationId xmlns:p14="http://schemas.microsoft.com/office/powerpoint/2010/main" val="10619294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Memory</a:t>
            </a:r>
            <a:endParaRPr lang="en-US" dirty="0"/>
          </a:p>
        </p:txBody>
      </p:sp>
      <p:sp>
        <p:nvSpPr>
          <p:cNvPr id="3" name="Content Placeholder 2"/>
          <p:cNvSpPr>
            <a:spLocks noGrp="1"/>
          </p:cNvSpPr>
          <p:nvPr>
            <p:ph idx="1"/>
          </p:nvPr>
        </p:nvSpPr>
        <p:spPr/>
        <p:txBody>
          <a:bodyPr/>
          <a:lstStyle/>
          <a:p>
            <a:r>
              <a:rPr lang="en-US" dirty="0" smtClean="0"/>
              <a:t>Episodic Memory (particular time and place)</a:t>
            </a:r>
          </a:p>
          <a:p>
            <a:r>
              <a:rPr lang="en-US" dirty="0" smtClean="0"/>
              <a:t>Semantic Memory (object types)</a:t>
            </a:r>
          </a:p>
          <a:p>
            <a:r>
              <a:rPr lang="en-US" dirty="0" smtClean="0"/>
              <a:t>Declarative Memory (facts)</a:t>
            </a:r>
          </a:p>
          <a:p>
            <a:r>
              <a:rPr lang="en-US" dirty="0" smtClean="0"/>
              <a:t>Procedural Memory (how to do a task or acts)</a:t>
            </a:r>
          </a:p>
          <a:p>
            <a:endParaRPr lang="en-US" dirty="0"/>
          </a:p>
        </p:txBody>
      </p:sp>
    </p:spTree>
    <p:extLst>
      <p:ext uri="{BB962C8B-B14F-4D97-AF65-F5344CB8AC3E}">
        <p14:creationId xmlns:p14="http://schemas.microsoft.com/office/powerpoint/2010/main" val="15250982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Iconic Memory</a:t>
            </a:r>
            <a:endParaRPr lang="en-US" dirty="0"/>
          </a:p>
        </p:txBody>
      </p:sp>
      <p:sp>
        <p:nvSpPr>
          <p:cNvPr id="3" name="Content Placeholder 2"/>
          <p:cNvSpPr>
            <a:spLocks noGrp="1"/>
          </p:cNvSpPr>
          <p:nvPr>
            <p:ph idx="1"/>
          </p:nvPr>
        </p:nvSpPr>
        <p:spPr/>
        <p:txBody>
          <a:bodyPr/>
          <a:lstStyle/>
          <a:p>
            <a:r>
              <a:rPr lang="en-US" dirty="0" smtClean="0"/>
              <a:t>What you remember after you close your eyes</a:t>
            </a:r>
          </a:p>
          <a:p>
            <a:r>
              <a:rPr lang="en-US" dirty="0" smtClean="0"/>
              <a:t>Visual Iconic memory usually holds 2-3 items (under debate)</a:t>
            </a:r>
          </a:p>
          <a:p>
            <a:r>
              <a:rPr lang="en-US" dirty="0" smtClean="0"/>
              <a:t>Decay fairly fast</a:t>
            </a:r>
          </a:p>
          <a:p>
            <a:r>
              <a:rPr lang="en-US" dirty="0" smtClean="0"/>
              <a:t>Remain for 500ms if not processed</a:t>
            </a:r>
          </a:p>
          <a:p>
            <a:r>
              <a:rPr lang="en-US" dirty="0" smtClean="0"/>
              <a:t>Items that appear for a short time need to be processed to be remember.</a:t>
            </a:r>
            <a:endParaRPr lang="en-US" dirty="0"/>
          </a:p>
        </p:txBody>
      </p:sp>
    </p:spTree>
    <p:extLst>
      <p:ext uri="{BB962C8B-B14F-4D97-AF65-F5344CB8AC3E}">
        <p14:creationId xmlns:p14="http://schemas.microsoft.com/office/powerpoint/2010/main" val="9726014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Memory (Psychology)</a:t>
            </a:r>
            <a:endParaRPr lang="en-US" dirty="0"/>
          </a:p>
        </p:txBody>
      </p:sp>
      <p:sp>
        <p:nvSpPr>
          <p:cNvPr id="3" name="Content Placeholder 2"/>
          <p:cNvSpPr>
            <a:spLocks noGrp="1"/>
          </p:cNvSpPr>
          <p:nvPr>
            <p:ph idx="1"/>
          </p:nvPr>
        </p:nvSpPr>
        <p:spPr/>
        <p:txBody>
          <a:bodyPr/>
          <a:lstStyle/>
          <a:p>
            <a:r>
              <a:rPr lang="en-US" dirty="0" smtClean="0"/>
              <a:t>Information that decays with time</a:t>
            </a:r>
          </a:p>
          <a:p>
            <a:r>
              <a:rPr lang="en-US" dirty="0" smtClean="0"/>
              <a:t>“Forgetting a phone number by the time you get to the phone”</a:t>
            </a:r>
          </a:p>
          <a:p>
            <a:r>
              <a:rPr lang="en-US" dirty="0" smtClean="0"/>
              <a:t>Users remember 7 meaningful objects (+/- 2) (Miller 1956)</a:t>
            </a:r>
          </a:p>
          <a:p>
            <a:r>
              <a:rPr lang="en-US" dirty="0" smtClean="0"/>
              <a:t>Some found information can start to disappear in about 5 seconds if not rehearsed.</a:t>
            </a:r>
            <a:endParaRPr lang="en-US" dirty="0"/>
          </a:p>
        </p:txBody>
      </p:sp>
    </p:spTree>
    <p:extLst>
      <p:ext uri="{BB962C8B-B14F-4D97-AF65-F5344CB8AC3E}">
        <p14:creationId xmlns:p14="http://schemas.microsoft.com/office/powerpoint/2010/main" val="26215696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Memory – Better Recall</a:t>
            </a:r>
            <a:endParaRPr lang="en-US" dirty="0"/>
          </a:p>
        </p:txBody>
      </p:sp>
      <p:sp>
        <p:nvSpPr>
          <p:cNvPr id="3" name="Content Placeholder 2"/>
          <p:cNvSpPr>
            <a:spLocks noGrp="1"/>
          </p:cNvSpPr>
          <p:nvPr>
            <p:ph idx="1"/>
          </p:nvPr>
        </p:nvSpPr>
        <p:spPr/>
        <p:txBody>
          <a:bodyPr/>
          <a:lstStyle/>
          <a:p>
            <a:r>
              <a:rPr lang="en-US" dirty="0" smtClean="0"/>
              <a:t>Primacy</a:t>
            </a:r>
          </a:p>
          <a:p>
            <a:r>
              <a:rPr lang="en-US" dirty="0" smtClean="0">
                <a:solidFill>
                  <a:srgbClr val="FFC000"/>
                </a:solidFill>
              </a:rPr>
              <a:t>Distinctive Items are easier to remember.</a:t>
            </a:r>
          </a:p>
          <a:p>
            <a:r>
              <a:rPr lang="en-US" dirty="0" smtClean="0">
                <a:solidFill>
                  <a:srgbClr val="FFFFFF"/>
                </a:solidFill>
              </a:rPr>
              <a:t>Items in a list that make more sense:</a:t>
            </a:r>
          </a:p>
          <a:p>
            <a:pPr lvl="1"/>
            <a:r>
              <a:rPr lang="en-US" dirty="0" smtClean="0">
                <a:solidFill>
                  <a:srgbClr val="FFFFFF"/>
                </a:solidFill>
              </a:rPr>
              <a:t>ABC, NBC, CBS</a:t>
            </a:r>
          </a:p>
          <a:p>
            <a:pPr lvl="1"/>
            <a:r>
              <a:rPr lang="en-US" dirty="0" smtClean="0">
                <a:solidFill>
                  <a:srgbClr val="FFFFFF"/>
                </a:solidFill>
              </a:rPr>
              <a:t>SCE, ORD, PIA</a:t>
            </a:r>
          </a:p>
          <a:p>
            <a:r>
              <a:rPr lang="en-US" dirty="0" err="1" smtClean="0">
                <a:solidFill>
                  <a:srgbClr val="FFFFFF"/>
                </a:solidFill>
              </a:rPr>
              <a:t>Recency</a:t>
            </a:r>
            <a:endParaRPr lang="en-US" dirty="0" smtClean="0">
              <a:solidFill>
                <a:srgbClr val="FFFFFF"/>
              </a:solidFill>
            </a:endParaRPr>
          </a:p>
          <a:p>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7536743" y="2197634"/>
            <a:ext cx="4304354" cy="3674073"/>
          </a:xfrm>
          <a:prstGeom prst="rect">
            <a:avLst/>
          </a:prstGeom>
        </p:spPr>
      </p:pic>
    </p:spTree>
    <p:extLst>
      <p:ext uri="{BB962C8B-B14F-4D97-AF65-F5344CB8AC3E}">
        <p14:creationId xmlns:p14="http://schemas.microsoft.com/office/powerpoint/2010/main" val="7384912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Memory </a:t>
            </a:r>
            <a:r>
              <a:rPr lang="en-US" dirty="0"/>
              <a:t>(Psychology)</a:t>
            </a:r>
          </a:p>
        </p:txBody>
      </p:sp>
      <p:sp>
        <p:nvSpPr>
          <p:cNvPr id="3" name="Content Placeholder 2"/>
          <p:cNvSpPr>
            <a:spLocks noGrp="1"/>
          </p:cNvSpPr>
          <p:nvPr>
            <p:ph idx="1"/>
          </p:nvPr>
        </p:nvSpPr>
        <p:spPr/>
        <p:txBody>
          <a:bodyPr/>
          <a:lstStyle/>
          <a:p>
            <a:pPr lvl="1"/>
            <a:r>
              <a:rPr lang="en-US" altLang="en-US" dirty="0" smtClean="0">
                <a:cs typeface="Calibri" panose="020F0502020204030204" pitchFamily="34" charset="0"/>
              </a:rPr>
              <a:t>Dynamic</a:t>
            </a:r>
          </a:p>
          <a:p>
            <a:pPr lvl="1"/>
            <a:r>
              <a:rPr lang="en-US" altLang="en-US" dirty="0" smtClean="0">
                <a:cs typeface="Calibri" panose="020F0502020204030204" pitchFamily="34" charset="0"/>
              </a:rPr>
              <a:t>Small </a:t>
            </a:r>
            <a:r>
              <a:rPr lang="en-US" altLang="en-US" dirty="0">
                <a:cs typeface="Calibri" panose="020F0502020204030204" pitchFamily="34" charset="0"/>
              </a:rPr>
              <a:t>capacity</a:t>
            </a:r>
          </a:p>
          <a:p>
            <a:pPr lvl="1"/>
            <a:r>
              <a:rPr lang="en-US" altLang="en-US" dirty="0" smtClean="0">
                <a:cs typeface="Calibri" panose="020F0502020204030204" pitchFamily="34" charset="0"/>
              </a:rPr>
              <a:t>Temporary Memory Storm</a:t>
            </a:r>
          </a:p>
          <a:p>
            <a:pPr lvl="2"/>
            <a:r>
              <a:rPr lang="en-US" altLang="en-US" dirty="0" smtClean="0">
                <a:cs typeface="Calibri" panose="020F0502020204030204" pitchFamily="34" charset="0"/>
              </a:rPr>
              <a:t>Rapid </a:t>
            </a:r>
            <a:r>
              <a:rPr lang="en-US" altLang="en-US" dirty="0">
                <a:cs typeface="Calibri" panose="020F0502020204030204" pitchFamily="34" charset="0"/>
              </a:rPr>
              <a:t>access (~ 70ms) &amp; decay (~200 </a:t>
            </a:r>
            <a:r>
              <a:rPr lang="en-US" altLang="en-US" dirty="0" err="1">
                <a:cs typeface="Calibri" panose="020F0502020204030204" pitchFamily="34" charset="0"/>
              </a:rPr>
              <a:t>ms</a:t>
            </a:r>
            <a:r>
              <a:rPr lang="en-US" altLang="en-US" dirty="0">
                <a:cs typeface="Calibri" panose="020F0502020204030204" pitchFamily="34" charset="0"/>
              </a:rPr>
              <a:t>)</a:t>
            </a:r>
          </a:p>
          <a:p>
            <a:pPr lvl="2"/>
            <a:r>
              <a:rPr lang="en-US" altLang="en-US" dirty="0" smtClean="0">
                <a:cs typeface="Calibri" panose="020F0502020204030204" pitchFamily="34" charset="0"/>
              </a:rPr>
              <a:t>Holds about 2 sec</a:t>
            </a:r>
          </a:p>
          <a:p>
            <a:pPr lvl="1"/>
            <a:r>
              <a:rPr lang="en-US" altLang="en-US" dirty="0" smtClean="0">
                <a:cs typeface="Calibri" panose="020F0502020204030204" pitchFamily="34" charset="0"/>
              </a:rPr>
              <a:t>More about context and actual processing of information.</a:t>
            </a:r>
          </a:p>
          <a:p>
            <a:pPr lvl="1"/>
            <a:r>
              <a:rPr lang="en-US" altLang="en-US" dirty="0" smtClean="0">
                <a:cs typeface="Calibri" panose="020F0502020204030204" pitchFamily="34" charset="0"/>
              </a:rPr>
              <a:t>Information frequently goes to long term memory afterwards.</a:t>
            </a:r>
          </a:p>
        </p:txBody>
      </p:sp>
    </p:spTree>
    <p:extLst>
      <p:ext uri="{BB962C8B-B14F-4D97-AF65-F5344CB8AC3E}">
        <p14:creationId xmlns:p14="http://schemas.microsoft.com/office/powerpoint/2010/main" val="40027552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6167</TotalTime>
  <Words>3468</Words>
  <Application>Microsoft Macintosh PowerPoint</Application>
  <PresentationFormat>Custom</PresentationFormat>
  <Paragraphs>433</Paragraphs>
  <Slides>46</Slides>
  <Notes>36</Notes>
  <HiddenSlides>0</HiddenSlides>
  <MMClips>2</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Human Factors Engineering BME 6086 / BME 4985</vt:lpstr>
      <vt:lpstr>The ABCs of Users</vt:lpstr>
      <vt:lpstr>Cognition</vt:lpstr>
      <vt:lpstr>Memory</vt:lpstr>
      <vt:lpstr>Type of Memory</vt:lpstr>
      <vt:lpstr>Iconic Memory</vt:lpstr>
      <vt:lpstr>Short-Term Memory (Psychology)</vt:lpstr>
      <vt:lpstr>Short Term Memory – Better Recall</vt:lpstr>
      <vt:lpstr>Working Memory (Psychology)</vt:lpstr>
      <vt:lpstr>PowerPoint Presentation</vt:lpstr>
      <vt:lpstr>Long Term Memory (Psychology)</vt:lpstr>
      <vt:lpstr>Implicit vs Explicit Memory</vt:lpstr>
      <vt:lpstr>Explicit vs Implicit</vt:lpstr>
      <vt:lpstr>Prospective Memory</vt:lpstr>
      <vt:lpstr>Mnemonics and Aids to Memory</vt:lpstr>
      <vt:lpstr>PQ4R</vt:lpstr>
      <vt:lpstr>Biases in Memory</vt:lpstr>
      <vt:lpstr>Biases in Memory</vt:lpstr>
      <vt:lpstr>Implications</vt:lpstr>
      <vt:lpstr>Attention</vt:lpstr>
      <vt:lpstr>PowerPoint Presentation</vt:lpstr>
      <vt:lpstr>Attention</vt:lpstr>
      <vt:lpstr>Beyond Conscious Attention</vt:lpstr>
      <vt:lpstr>Attentional Resources</vt:lpstr>
      <vt:lpstr>Models of Attention</vt:lpstr>
      <vt:lpstr>Actions and Interruptions</vt:lpstr>
      <vt:lpstr>Implications for Systems</vt:lpstr>
      <vt:lpstr>Learning</vt:lpstr>
      <vt:lpstr>Learning</vt:lpstr>
      <vt:lpstr>Power Law of Learning (Reminder)</vt:lpstr>
      <vt:lpstr>Types of Learning</vt:lpstr>
      <vt:lpstr>Types of Learning</vt:lpstr>
      <vt:lpstr>Massed and Distributed Learning</vt:lpstr>
      <vt:lpstr>Expertise</vt:lpstr>
      <vt:lpstr>Transfer</vt:lpstr>
      <vt:lpstr>Implications for Design</vt:lpstr>
      <vt:lpstr>What is Bloom’s 2 Sigma Problem </vt:lpstr>
      <vt:lpstr>Where Bloom Left-off</vt:lpstr>
      <vt:lpstr>PowerPoint Presentation</vt:lpstr>
      <vt:lpstr>On-line tutoring</vt:lpstr>
      <vt:lpstr>Intelligent Tutoring Systems</vt:lpstr>
      <vt:lpstr>PowerPoint Presentation</vt:lpstr>
      <vt:lpstr>Who is Donald Kirkpatrick</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Factors Engineering BME 5XX</dc:title>
  <dc:creator>Jeffrey Bolkhovsky</dc:creator>
  <cp:lastModifiedBy>f</cp:lastModifiedBy>
  <cp:revision>229</cp:revision>
  <dcterms:created xsi:type="dcterms:W3CDTF">2018-08-21T12:37:28Z</dcterms:created>
  <dcterms:modified xsi:type="dcterms:W3CDTF">2019-07-13T19:08:18Z</dcterms:modified>
</cp:coreProperties>
</file>