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7" r:id="rId3"/>
    <p:sldId id="366" r:id="rId4"/>
    <p:sldId id="324" r:id="rId5"/>
    <p:sldId id="362" r:id="rId6"/>
    <p:sldId id="364" r:id="rId7"/>
    <p:sldId id="368" r:id="rId8"/>
    <p:sldId id="369" r:id="rId9"/>
    <p:sldId id="370" r:id="rId10"/>
    <p:sldId id="371" r:id="rId11"/>
    <p:sldId id="372" r:id="rId12"/>
    <p:sldId id="352" r:id="rId13"/>
    <p:sldId id="353" r:id="rId14"/>
    <p:sldId id="354" r:id="rId15"/>
    <p:sldId id="373" r:id="rId16"/>
    <p:sldId id="329" r:id="rId17"/>
    <p:sldId id="374" r:id="rId18"/>
    <p:sldId id="359" r:id="rId19"/>
    <p:sldId id="351" r:id="rId20"/>
    <p:sldId id="356" r:id="rId21"/>
    <p:sldId id="360" r:id="rId22"/>
    <p:sldId id="332" r:id="rId23"/>
    <p:sldId id="331" r:id="rId24"/>
    <p:sldId id="336" r:id="rId25"/>
    <p:sldId id="377" r:id="rId26"/>
    <p:sldId id="378" r:id="rId27"/>
    <p:sldId id="382" r:id="rId28"/>
    <p:sldId id="383" r:id="rId29"/>
    <p:sldId id="3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67305" autoAdjust="0"/>
  </p:normalViewPr>
  <p:slideViewPr>
    <p:cSldViewPr snapToGrid="0">
      <p:cViewPr varScale="1">
        <p:scale>
          <a:sx n="91" d="100"/>
          <a:sy n="91" d="100"/>
        </p:scale>
        <p:origin x="-175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36C2-195F-453C-A9EB-69B1199060DF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030F8-E745-40EC-91AC-C23CE54D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6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718CF-CCDB-48D5-90BE-1DBA98B730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718CF-CCDB-48D5-90BE-1DBA98B730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0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Exercise:</a:t>
            </a:r>
            <a:r>
              <a:rPr lang="en-US" baseline="0" dirty="0" smtClean="0"/>
              <a:t> Split into three groups and make 3 personas each and then present them.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718CF-CCDB-48D5-90BE-1DBA98B730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17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nthropometrics: the shape of the body and how it influences what is</a:t>
            </a:r>
          </a:p>
          <a:p>
            <a:pPr marL="0" indent="0">
              <a:buNone/>
            </a:pPr>
            <a:r>
              <a:rPr lang="en-US" dirty="0" smtClean="0"/>
              <a:t>	designed; consideration of the physical characteristics of intended users such</a:t>
            </a:r>
          </a:p>
          <a:p>
            <a:pPr marL="0" indent="0">
              <a:buNone/>
            </a:pPr>
            <a:r>
              <a:rPr lang="en-US" dirty="0" smtClean="0"/>
              <a:t>	as what size they are, what muscle strength they have, and so 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ehavior: perceptual and motivational characteristics, looking at what people</a:t>
            </a:r>
          </a:p>
          <a:p>
            <a:pPr marL="0" indent="0">
              <a:buNone/>
            </a:pPr>
            <a:r>
              <a:rPr lang="en-US" dirty="0" smtClean="0"/>
              <a:t>	can perceive and why they do what they do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ognition: learning, attention, and other aspects of cognition and how these</a:t>
            </a:r>
          </a:p>
          <a:p>
            <a:pPr marL="0" indent="0">
              <a:buNone/>
            </a:pPr>
            <a:r>
              <a:rPr lang="en-US" dirty="0" smtClean="0"/>
              <a:t>	processes influence design; users defined by how they think and what they</a:t>
            </a:r>
          </a:p>
          <a:p>
            <a:pPr marL="0" indent="0">
              <a:buNone/>
            </a:pPr>
            <a:r>
              <a:rPr lang="en-US" dirty="0" smtClean="0"/>
              <a:t>	know and what knowledge they can acquire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ocial factors: how groups of users behave, and how to support them through</a:t>
            </a:r>
          </a:p>
          <a:p>
            <a:pPr marL="0" indent="0">
              <a:buNone/>
            </a:pPr>
            <a:r>
              <a:rPr lang="en-US" dirty="0" smtClean="0"/>
              <a:t>	design; users defined by where they are—their context broadly defined</a:t>
            </a:r>
          </a:p>
          <a:p>
            <a:pPr marL="0" indent="0">
              <a:buNone/>
            </a:pPr>
            <a:r>
              <a:rPr lang="en-US" dirty="0" smtClean="0"/>
              <a:t>	including their relationships to other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6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a person be able</a:t>
            </a:r>
            <a:r>
              <a:rPr lang="en-US" baseline="0" dirty="0" smtClean="0"/>
              <a:t> to physically reach a handle? Are there fingers small enough to manipulate the buttons?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computer systems these problems include making sure that controls (knobs, dials, buttons,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can actually be manipulated by a wide range of users.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 Williams, the famous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baseball player and fighter aircraft pilot, reportedly crash-landed a plane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eject so that he would be able to play baseball again after the Korean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war—the design error was that ejector seats were designed for the average height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pilot, which left those in the upper 5–10% of the height range in danger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damaged or removed kneecaps if they ejected.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http://www.tedwilliams.com/index.php?page=burnjet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78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personalizing what are you looking for?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design for the average who are you excluding and what is your target?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are designing for the extremes how to account for those edge cases?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of the cockpit in a Formula 1 racing car, for example, is limited for obvious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reasons. This restricts the things that the driver can physically reach to control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car. The steering wheel in Formula 1 cars has therefore evolved into an interface that brings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easy reach all of the systems that drivers need to interact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 information about how to arrange a computer display and work area to avoid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wrist and upper limb disorders (ULDs). Contains public sector information published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and Safety Executive and licensed under the Open Government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v1.0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now a legal requirement in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 to make sure that workstations are appropriately set up for people who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regularly use such equipment for extended periods of time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 and Andre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(1999) identified several postures that should generally be avoided; some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atrisk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postures observed during web browsing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1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Kinesthesis (or the kinesthetic sense) generates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awareness of static and dynamic body posture based on information coming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muscles, joints, and skin (afferent information), along with a copy of the signal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to the motor system (an efferent copy).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keyboard require too little or too much pressure to operate keys, they become “soggy” which means they cannot tell when a particular key is being touched.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How do you avoid issues with fingers that touch</a:t>
            </a:r>
            <a:r>
              <a:rPr lang="en-US" baseline="0" dirty="0" smtClean="0"/>
              <a:t> multiple parts of the screen? 9% of clicks on advertisements are accidental.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onion diagram example was designed on the base of figure "Academic advising stakeholder framework" in the article "Defining Advising Stakeholder Groups"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44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some cases it is just easier to communicate with</a:t>
            </a:r>
            <a:r>
              <a:rPr lang="en-US" baseline="0" dirty="0" smtClean="0"/>
              <a:t> certain types of information than it is to visual, especially when manipulating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5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Discussion: Talk about what better means, SMART</a:t>
            </a:r>
            <a:r>
              <a:rPr lang="en-US" baseline="0" dirty="0" smtClean="0"/>
              <a:t> goals,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 Required: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TALK, CROSS. "The spiral model as a tool for evolutionary acquisition."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Your Software Odyssey Here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801 (2001):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-Cyclic Approach</a:t>
            </a:r>
            <a:r>
              <a:rPr lang="en-US" baseline="0" dirty="0" smtClean="0"/>
              <a:t> for incremental growth</a:t>
            </a:r>
          </a:p>
          <a:p>
            <a:r>
              <a:rPr lang="en-US" baseline="0" dirty="0" smtClean="0"/>
              <a:t>-Decreasing degrees of risk, each step is calculated to reduce the most significant risk.</a:t>
            </a:r>
          </a:p>
          <a:p>
            <a:r>
              <a:rPr lang="en-US" baseline="0" dirty="0" smtClean="0"/>
              <a:t>-Anchor point milestones for ensuring stakeholder commitment</a:t>
            </a:r>
          </a:p>
          <a:p>
            <a:r>
              <a:rPr lang="en-US" baseline="0" dirty="0" smtClean="0"/>
              <a:t>-Answers Question what should be done next?</a:t>
            </a:r>
          </a:p>
          <a:p>
            <a:r>
              <a:rPr lang="en-US" baseline="0" dirty="0" smtClean="0"/>
              <a:t>-Answers Question how long to continue?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4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You</a:t>
            </a:r>
            <a:r>
              <a:rPr lang="en-US" baseline="0" dirty="0" smtClean="0"/>
              <a:t> need to know what your system looks like to make a single cycle/assumes on pre-specifiable, slowly changing, known architecture</a:t>
            </a:r>
          </a:p>
          <a:p>
            <a:r>
              <a:rPr lang="en-US" baseline="0" dirty="0" smtClean="0"/>
              <a:t>2) Stakeholder objectives and constraints are necessary to know to continue development/ assumes that stakeholders are involved.</a:t>
            </a:r>
          </a:p>
          <a:p>
            <a:r>
              <a:rPr lang="en-US" baseline="0" dirty="0" smtClean="0"/>
              <a:t>3) There is risk not only through developing too quick but also not quick enough, i.e. competitors/ assumes that you have risk</a:t>
            </a:r>
          </a:p>
          <a:p>
            <a:r>
              <a:rPr lang="en-US" baseline="0" dirty="0" smtClean="0"/>
              <a:t>4) If its risky to specify don’t, if its risky to not specify do/ assumes not everything is pre-specified</a:t>
            </a:r>
          </a:p>
          <a:p>
            <a:r>
              <a:rPr lang="en-US" baseline="0" dirty="0" smtClean="0"/>
              <a:t>5) Avoid analysis paralysis, unrealistic expectations, requirements creep, drift, shortfalls, incompatibilities, unsustainable architectures, useless systems./ assumes an initial architecture is available.</a:t>
            </a:r>
          </a:p>
          <a:p>
            <a:r>
              <a:rPr lang="en-US" baseline="0" dirty="0" smtClean="0"/>
              <a:t>6) Will it satisfy stakeholders? Will it meet cost and performance goals? Will it integrate? Adapt? / assumes system is no abstract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9pPr>
          </a:lstStyle>
          <a:p>
            <a:pPr algn="r"/>
            <a:fld id="{4567F4B9-8837-4BE2-B1B6-A066DB3E078E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of 15, try to add 3 numbers together to add up to 15, but once a number is chosen</a:t>
            </a:r>
            <a:r>
              <a:rPr lang="en-US" baseline="0" dirty="0" smtClean="0"/>
              <a:t> by a player it can not be used again by either player.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Functionality: What something</a:t>
            </a:r>
            <a:r>
              <a:rPr lang="en-US" altLang="en-US" baseline="0" dirty="0" smtClean="0"/>
              <a:t> does.</a:t>
            </a:r>
          </a:p>
          <a:p>
            <a:pPr eaLnBrk="1" hangingPunct="1"/>
            <a:r>
              <a:rPr lang="en-US" altLang="en-US" baseline="0" dirty="0" smtClean="0"/>
              <a:t>Usability: Complex Concept (See next slide)</a:t>
            </a:r>
          </a:p>
          <a:p>
            <a:pPr eaLnBrk="1" hangingPunct="1"/>
            <a:r>
              <a:rPr lang="en-US" altLang="en-US" baseline="0" dirty="0" smtClean="0"/>
              <a:t>Learnability: How easy it is to learn.</a:t>
            </a:r>
          </a:p>
          <a:p>
            <a:pPr eaLnBrk="1" hangingPunct="1"/>
            <a:r>
              <a:rPr lang="en-US" altLang="en-US" baseline="0" dirty="0" smtClean="0"/>
              <a:t>Efficiency: Choose a resource of a system and using that as a measure (i.e. processing time)</a:t>
            </a:r>
          </a:p>
          <a:p>
            <a:pPr eaLnBrk="1" hangingPunct="1"/>
            <a:r>
              <a:rPr lang="en-US" altLang="en-US" baseline="0" dirty="0" smtClean="0"/>
              <a:t>Reliability: Is the system complete, consistent, robust?</a:t>
            </a:r>
          </a:p>
          <a:p>
            <a:pPr eaLnBrk="1" hangingPunct="1"/>
            <a:r>
              <a:rPr lang="en-US" altLang="en-US" baseline="0" dirty="0" smtClean="0"/>
              <a:t>Maintainability: How is </a:t>
            </a:r>
            <a:r>
              <a:rPr lang="en-US" altLang="en-US" baseline="0" dirty="0" err="1" smtClean="0"/>
              <a:t>is</a:t>
            </a:r>
            <a:r>
              <a:rPr lang="en-US" altLang="en-US" baseline="0" dirty="0" smtClean="0"/>
              <a:t> the system to maintain, in terms of cost and frequency?</a:t>
            </a:r>
          </a:p>
          <a:p>
            <a:pPr eaLnBrk="1" hangingPunct="1"/>
            <a:r>
              <a:rPr lang="en-US" altLang="en-US" baseline="0" dirty="0" smtClean="0"/>
              <a:t>Utility: Is it useful?</a:t>
            </a: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9pPr>
          </a:lstStyle>
          <a:p>
            <a:pPr algn="r"/>
            <a:fld id="{08421037-F010-48F9-B331-0E7AC496D7C5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16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3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5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6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effrey.Bolkhovsky@ucon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1859279"/>
            <a:ext cx="9144000" cy="2039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Factors Engineering</a:t>
            </a:r>
            <a:br>
              <a:rPr lang="en-US" dirty="0" smtClean="0"/>
            </a:br>
            <a:r>
              <a:rPr lang="en-US" dirty="0" smtClean="0"/>
              <a:t>BME 6086 / BME 4985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99260" y="3543299"/>
            <a:ext cx="9144000" cy="2039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Jeffrey Bolkhovsky, Naval Submarine Medical Research Laboratory, University of Connecticut</a:t>
            </a:r>
          </a:p>
          <a:p>
            <a:r>
              <a:rPr lang="en-US" sz="2800" dirty="0" smtClean="0">
                <a:hlinkClick r:id="rId2"/>
              </a:rPr>
              <a:t>Jeffrey.Bolkhovsky@uconn.edu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400" dirty="0" smtClean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016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</a:t>
            </a:r>
            <a:endParaRPr lang="en-US" dirty="0"/>
          </a:p>
        </p:txBody>
      </p:sp>
      <p:pic>
        <p:nvPicPr>
          <p:cNvPr id="3074" name="Picture 2" descr="https://uploads-ssl.webflow.com/5b227a6bd898e25ae5ce18af/5b227a6bd898e21637ce230c_email_personalization__1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r="26148"/>
          <a:stretch/>
        </p:blipFill>
        <p:spPr bwMode="auto">
          <a:xfrm>
            <a:off x="906449" y="1690688"/>
            <a:ext cx="2600076" cy="46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845" r="22018"/>
          <a:stretch/>
        </p:blipFill>
        <p:spPr>
          <a:xfrm>
            <a:off x="3711604" y="2436754"/>
            <a:ext cx="3522428" cy="3063099"/>
          </a:xfrm>
          <a:prstGeom prst="rect">
            <a:avLst/>
          </a:prstGeom>
        </p:spPr>
      </p:pic>
      <p:pic>
        <p:nvPicPr>
          <p:cNvPr id="6" name="Picture 2" descr="https://uploads-ssl.webflow.com/5b227a6bd898e25ae5ce18af/5b227a6bd898e24d27ce22e4_Screen%20Shot%202018-02-08%20at%201.50.10%20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11" y="2393945"/>
            <a:ext cx="4573687" cy="31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39111" y="6488668"/>
            <a:ext cx="480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https://www.appcues.com/blog/bad-ux-mistakes</a:t>
            </a:r>
          </a:p>
        </p:txBody>
      </p:sp>
    </p:spTree>
    <p:extLst>
      <p:ext uri="{BB962C8B-B14F-4D97-AF65-F5344CB8AC3E}">
        <p14:creationId xmlns:p14="http://schemas.microsoft.com/office/powerpoint/2010/main" val="386345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 Example</a:t>
            </a:r>
            <a:endParaRPr lang="en-US" dirty="0"/>
          </a:p>
        </p:txBody>
      </p:sp>
      <p:pic>
        <p:nvPicPr>
          <p:cNvPr id="4098" name="Picture 2" descr="https://uploads-ssl.webflow.com/5b227a6bd898e25ae5ce18af/5b227a6bd898e25bcdce22f8_Screen%20Shot%202018-02-07%20at%204.54.10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43" y="1287738"/>
            <a:ext cx="9036133" cy="51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39111" y="6488668"/>
            <a:ext cx="480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https://www.appcues.com/blog/bad-ux-mistakes</a:t>
            </a:r>
          </a:p>
        </p:txBody>
      </p:sp>
    </p:spTree>
    <p:extLst>
      <p:ext uri="{BB962C8B-B14F-4D97-AF65-F5344CB8AC3E}">
        <p14:creationId xmlns:p14="http://schemas.microsoft.com/office/powerpoint/2010/main" val="418730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3200" b="1" u="sng">
                <a:solidFill>
                  <a:srgbClr val="FFFFFF"/>
                </a:solidFill>
              </a:rPr>
              <a:t>The Game of “15”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057400" y="1736726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i="0">
                <a:solidFill>
                  <a:srgbClr val="FFFF00"/>
                </a:solidFill>
                <a:latin typeface="Arial" panose="020B0604020202020204" pitchFamily="34" charset="0"/>
              </a:rPr>
              <a:t>Let’s play a game: the game of “15.” The “pieces” for the game are the nine digits: 1, 2, 3, 4, 5, 6, 7, 8, 9. Each player takes a digit in turn. Once a digit is taken, it cannot be used by the other player. The first player to get three digits that sum to 15 wins.</a:t>
            </a:r>
          </a:p>
          <a:p>
            <a:pPr algn="l"/>
            <a:endParaRPr lang="en-US" altLang="en-US" i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en-US" i="0">
                <a:solidFill>
                  <a:srgbClr val="FFFF00"/>
                </a:solidFill>
                <a:latin typeface="Arial" panose="020B0604020202020204" pitchFamily="34" charset="0"/>
              </a:rPr>
              <a:t>Example game:</a:t>
            </a:r>
          </a:p>
          <a:p>
            <a:pPr algn="l"/>
            <a:r>
              <a:rPr lang="en-US" altLang="en-US" i="0">
                <a:solidFill>
                  <a:srgbClr val="FFFF00"/>
                </a:solidFill>
                <a:latin typeface="Arial" panose="020B0604020202020204" pitchFamily="34" charset="0"/>
              </a:rPr>
              <a:t>1) Player A takes 8.</a:t>
            </a:r>
          </a:p>
          <a:p>
            <a:pPr algn="l"/>
            <a:r>
              <a:rPr lang="en-US" altLang="en-US" i="0">
                <a:solidFill>
                  <a:srgbClr val="FFFF00"/>
                </a:solidFill>
                <a:latin typeface="Arial" panose="020B0604020202020204" pitchFamily="34" charset="0"/>
              </a:rPr>
              <a:t>2) Player B takes 2.</a:t>
            </a:r>
          </a:p>
          <a:p>
            <a:pPr algn="l"/>
            <a:r>
              <a:rPr lang="en-US" altLang="en-US" i="0">
                <a:solidFill>
                  <a:srgbClr val="FFFF00"/>
                </a:solidFill>
                <a:latin typeface="Arial" panose="020B0604020202020204" pitchFamily="34" charset="0"/>
              </a:rPr>
              <a:t>3) Player A takes 4.</a:t>
            </a:r>
          </a:p>
          <a:p>
            <a:pPr algn="l"/>
            <a:r>
              <a:rPr lang="en-US" altLang="en-US" i="0">
                <a:solidFill>
                  <a:srgbClr val="FFFF00"/>
                </a:solidFill>
                <a:latin typeface="Arial" panose="020B0604020202020204" pitchFamily="34" charset="0"/>
              </a:rPr>
              <a:t>4) Player B takes 3.</a:t>
            </a:r>
          </a:p>
          <a:p>
            <a:pPr algn="l"/>
            <a:r>
              <a:rPr lang="en-US" altLang="en-US" i="0">
                <a:solidFill>
                  <a:srgbClr val="FFFF00"/>
                </a:solidFill>
                <a:latin typeface="Arial" panose="020B0604020202020204" pitchFamily="34" charset="0"/>
              </a:rPr>
              <a:t>5) Player A takes 5.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91200" y="4724400"/>
            <a:ext cx="3475038" cy="958850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b="1" i="0">
                <a:solidFill>
                  <a:srgbClr val="FFFF00"/>
                </a:solidFill>
                <a:latin typeface="Arial" panose="020B0604020202020204" pitchFamily="34" charset="0"/>
              </a:rPr>
              <a:t>Play A:    8    4    5   </a:t>
            </a:r>
          </a:p>
          <a:p>
            <a:pPr algn="l"/>
            <a:r>
              <a:rPr lang="en-US" altLang="en-US" sz="2800" b="1" i="0">
                <a:solidFill>
                  <a:srgbClr val="FFFF00"/>
                </a:solidFill>
                <a:latin typeface="Arial" panose="020B0604020202020204" pitchFamily="34" charset="0"/>
              </a:rPr>
              <a:t>Play B:    2    3    ?</a:t>
            </a:r>
          </a:p>
        </p:txBody>
      </p:sp>
    </p:spTree>
    <p:extLst>
      <p:ext uri="{BB962C8B-B14F-4D97-AF65-F5344CB8AC3E}">
        <p14:creationId xmlns:p14="http://schemas.microsoft.com/office/powerpoint/2010/main" val="288492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3200" b="1" u="sng">
                <a:solidFill>
                  <a:srgbClr val="FFFFFF"/>
                </a:solidFill>
              </a:rPr>
              <a:t>The Game of “15”</a:t>
            </a:r>
            <a:br>
              <a:rPr lang="en-US" sz="3200" b="1" u="sng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(the smarter way)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75100" y="3328988"/>
            <a:ext cx="3714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b="1" i="0">
                <a:solidFill>
                  <a:srgbClr val="FFFF00"/>
                </a:solidFill>
                <a:latin typeface="Arial" panose="020B0604020202020204" pitchFamily="34" charset="0"/>
              </a:rPr>
              <a:t>Play X:    </a:t>
            </a:r>
            <a:r>
              <a:rPr lang="en-US" altLang="en-US" sz="3200" b="1" i="0">
                <a:solidFill>
                  <a:srgbClr val="CC0000"/>
                </a:solidFill>
                <a:latin typeface="Arial" panose="020B0604020202020204" pitchFamily="34" charset="0"/>
              </a:rPr>
              <a:t>8    4    5</a:t>
            </a:r>
            <a:r>
              <a:rPr lang="en-US" altLang="en-US" sz="3200" b="1" i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altLang="en-US" sz="3200" b="1" i="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</a:p>
          <a:p>
            <a:pPr algn="l"/>
            <a:r>
              <a:rPr lang="en-US" altLang="en-US" sz="3200" b="1" i="0">
                <a:solidFill>
                  <a:srgbClr val="FFFF00"/>
                </a:solidFill>
                <a:latin typeface="Arial" panose="020B0604020202020204" pitchFamily="34" charset="0"/>
              </a:rPr>
              <a:t>Play O:    </a:t>
            </a:r>
            <a:r>
              <a:rPr lang="en-US" altLang="en-US" sz="3200" b="1" i="0">
                <a:solidFill>
                  <a:schemeClr val="accent1"/>
                </a:solidFill>
                <a:latin typeface="Arial" panose="020B0604020202020204" pitchFamily="34" charset="0"/>
              </a:rPr>
              <a:t>2    3    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36888" y="2241550"/>
            <a:ext cx="6146800" cy="7302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 b="1" i="0">
                <a:solidFill>
                  <a:srgbClr val="FFFF00"/>
                </a:solidFill>
                <a:latin typeface="Arial" panose="020B0604020202020204" pitchFamily="34" charset="0"/>
              </a:rPr>
              <a:t>1   </a:t>
            </a:r>
            <a:r>
              <a:rPr lang="en-US" altLang="en-US" sz="4000" b="1" i="0">
                <a:solidFill>
                  <a:schemeClr val="accent1"/>
                </a:solidFill>
                <a:latin typeface="Arial" panose="020B0604020202020204" pitchFamily="34" charset="0"/>
              </a:rPr>
              <a:t>2   3</a:t>
            </a:r>
            <a:r>
              <a:rPr lang="en-US" altLang="en-US" sz="4000" b="1" i="0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4000" b="1" i="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4000" b="1" i="0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4000" b="1" i="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4000" b="1" i="0">
                <a:solidFill>
                  <a:srgbClr val="FFFF00"/>
                </a:solidFill>
                <a:latin typeface="Arial" panose="020B0604020202020204" pitchFamily="34" charset="0"/>
              </a:rPr>
              <a:t>   6   7   </a:t>
            </a:r>
            <a:r>
              <a:rPr lang="en-US" altLang="en-US" sz="4000" b="1" i="0">
                <a:solidFill>
                  <a:srgbClr val="CC0000"/>
                </a:solidFill>
                <a:latin typeface="Arial" panose="020B0604020202020204" pitchFamily="34" charset="0"/>
              </a:rPr>
              <a:t>8</a:t>
            </a:r>
            <a:r>
              <a:rPr lang="en-US" altLang="en-US" sz="4000" b="1" i="0">
                <a:solidFill>
                  <a:srgbClr val="FFFF00"/>
                </a:solidFill>
                <a:latin typeface="Arial" panose="020B0604020202020204" pitchFamily="34" charset="0"/>
              </a:rPr>
              <a:t>   9</a:t>
            </a:r>
          </a:p>
        </p:txBody>
      </p:sp>
    </p:spTree>
    <p:extLst>
      <p:ext uri="{BB962C8B-B14F-4D97-AF65-F5344CB8AC3E}">
        <p14:creationId xmlns:p14="http://schemas.microsoft.com/office/powerpoint/2010/main" val="184490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3200" b="1" u="sng">
                <a:solidFill>
                  <a:srgbClr val="FFFFFF"/>
                </a:solidFill>
              </a:rPr>
              <a:t>The Game of “15”</a:t>
            </a:r>
            <a:br>
              <a:rPr lang="en-US" sz="3200" b="1" u="sng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(the smarter way)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343400" y="2209800"/>
            <a:ext cx="3505200" cy="3581400"/>
            <a:chOff x="1776" y="1248"/>
            <a:chExt cx="2208" cy="2256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>
              <a:off x="1776" y="1922"/>
              <a:ext cx="2208" cy="0"/>
            </a:xfrm>
            <a:prstGeom prst="lin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1776" y="2731"/>
              <a:ext cx="2208" cy="0"/>
            </a:xfrm>
            <a:prstGeom prst="lin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rot="-5400000">
              <a:off x="1371" y="2400"/>
              <a:ext cx="2208" cy="0"/>
            </a:xfrm>
            <a:prstGeom prst="lin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rot="-5400000">
              <a:off x="2181" y="2400"/>
              <a:ext cx="2208" cy="0"/>
            </a:xfrm>
            <a:prstGeom prst="lin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542" y="2064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1978" y="2064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2751" y="2064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1978" y="2860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1978" y="1248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751" y="2860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2751" y="1248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3542" y="2860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542" y="1248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5400" b="1" i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17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Designing Systems for Users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32" y="1624890"/>
            <a:ext cx="10424567" cy="420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2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59716ED-BD5A-48D5-8CB9-F175EAA7F29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711201" y="96838"/>
            <a:ext cx="10158412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Principles and guidelines for Designing a System</a:t>
            </a:r>
            <a:endParaRPr lang="en-US" altLang="en-US" sz="1600" dirty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09589" y="1295400"/>
            <a:ext cx="10360025" cy="4572000"/>
          </a:xfrm>
        </p:spPr>
        <p:txBody>
          <a:bodyPr>
            <a:normAutofit/>
          </a:bodyPr>
          <a:lstStyle/>
          <a:p>
            <a:pPr marL="298450" lvl="1" indent="-349250">
              <a:lnSpc>
                <a:spcPct val="80000"/>
              </a:lnSpc>
            </a:pPr>
            <a:r>
              <a:rPr lang="en-US" altLang="en-US" sz="4800" dirty="0" smtClean="0"/>
              <a:t>Functionality</a:t>
            </a:r>
          </a:p>
          <a:p>
            <a:pPr marL="298450" lvl="1" indent="-349250">
              <a:lnSpc>
                <a:spcPct val="80000"/>
              </a:lnSpc>
            </a:pPr>
            <a:r>
              <a:rPr lang="en-US" altLang="en-US" sz="4800" dirty="0" smtClean="0"/>
              <a:t>Usability</a:t>
            </a:r>
            <a:endParaRPr lang="en-US" altLang="en-US" sz="4800" dirty="0"/>
          </a:p>
          <a:p>
            <a:pPr marL="298450" lvl="1" indent="-349250">
              <a:lnSpc>
                <a:spcPct val="80000"/>
              </a:lnSpc>
            </a:pPr>
            <a:r>
              <a:rPr lang="en-US" altLang="en-US" sz="4800" dirty="0" smtClean="0"/>
              <a:t>Learnability</a:t>
            </a:r>
            <a:endParaRPr lang="en-US" altLang="en-US" sz="4800" dirty="0"/>
          </a:p>
          <a:p>
            <a:pPr marL="298450" lvl="1" indent="-349250">
              <a:lnSpc>
                <a:spcPct val="80000"/>
              </a:lnSpc>
            </a:pPr>
            <a:r>
              <a:rPr lang="en-US" altLang="en-US" sz="4800" dirty="0" smtClean="0"/>
              <a:t>Efficiency</a:t>
            </a:r>
          </a:p>
          <a:p>
            <a:pPr marL="298450" lvl="1" indent="-349250">
              <a:lnSpc>
                <a:spcPct val="80000"/>
              </a:lnSpc>
            </a:pPr>
            <a:r>
              <a:rPr lang="en-US" altLang="en-US" sz="4800" dirty="0"/>
              <a:t>Reliability</a:t>
            </a:r>
          </a:p>
          <a:p>
            <a:pPr marL="298450" lvl="1" indent="-349250">
              <a:lnSpc>
                <a:spcPct val="80000"/>
              </a:lnSpc>
            </a:pPr>
            <a:r>
              <a:rPr lang="en-US" altLang="en-US" sz="4800" dirty="0" smtClean="0"/>
              <a:t>Maintainability</a:t>
            </a:r>
            <a:endParaRPr lang="en-US" altLang="en-US" sz="4800" dirty="0"/>
          </a:p>
          <a:p>
            <a:pPr marL="298450" lvl="1" indent="-349250">
              <a:lnSpc>
                <a:spcPct val="80000"/>
              </a:lnSpc>
            </a:pPr>
            <a:r>
              <a:rPr lang="en-US" altLang="en-US" sz="4800" dirty="0" smtClean="0"/>
              <a:t>Utility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347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4862886" cy="4351338"/>
          </a:xfrm>
        </p:spPr>
        <p:txBody>
          <a:bodyPr/>
          <a:lstStyle/>
          <a:p>
            <a:r>
              <a:rPr lang="en-US" dirty="0" err="1" smtClean="0"/>
              <a:t>Ravden</a:t>
            </a:r>
            <a:r>
              <a:rPr lang="en-US" dirty="0" smtClean="0"/>
              <a:t> and Johnson (1989)</a:t>
            </a:r>
          </a:p>
          <a:p>
            <a:pPr lvl="1"/>
            <a:r>
              <a:rPr lang="en-US" dirty="0"/>
              <a:t>Visual clarity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Informative feedback</a:t>
            </a:r>
          </a:p>
          <a:p>
            <a:pPr lvl="1"/>
            <a:r>
              <a:rPr lang="en-US" dirty="0"/>
              <a:t>Explicitness</a:t>
            </a:r>
          </a:p>
          <a:p>
            <a:pPr lvl="1"/>
            <a:r>
              <a:rPr lang="en-US" dirty="0"/>
              <a:t>Appropriate functionality</a:t>
            </a:r>
          </a:p>
          <a:p>
            <a:pPr lvl="1"/>
            <a:r>
              <a:rPr lang="en-US" dirty="0"/>
              <a:t>Flexibility and control</a:t>
            </a:r>
          </a:p>
          <a:p>
            <a:pPr lvl="1"/>
            <a:r>
              <a:rPr lang="en-US" dirty="0"/>
              <a:t>Error prevention and control</a:t>
            </a:r>
          </a:p>
          <a:p>
            <a:pPr lvl="1"/>
            <a:r>
              <a:rPr lang="en-US" dirty="0"/>
              <a:t>User guidance and support.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5375" y="1690688"/>
            <a:ext cx="48628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Eason (1984) </a:t>
            </a:r>
            <a:r>
              <a:rPr lang="en-US" dirty="0" smtClean="0"/>
              <a:t>the </a:t>
            </a:r>
            <a:r>
              <a:rPr lang="en-US" dirty="0"/>
              <a:t>‘‘major indicator </a:t>
            </a:r>
            <a:r>
              <a:rPr lang="en-US" dirty="0" smtClean="0"/>
              <a:t>of usability </a:t>
            </a:r>
            <a:r>
              <a:rPr lang="en-US" dirty="0"/>
              <a:t>is whether a system or facility is used</a:t>
            </a:r>
            <a:r>
              <a:rPr lang="en-US" dirty="0" smtClean="0"/>
              <a:t>.’’</a:t>
            </a:r>
          </a:p>
          <a:p>
            <a:pPr lvl="1"/>
            <a:r>
              <a:rPr lang="en-US" dirty="0"/>
              <a:t>system </a:t>
            </a:r>
            <a:r>
              <a:rPr lang="en-US" dirty="0" smtClean="0"/>
              <a:t>function-task match</a:t>
            </a:r>
          </a:p>
          <a:p>
            <a:pPr lvl="1"/>
            <a:r>
              <a:rPr lang="en-US" dirty="0" smtClean="0"/>
              <a:t>Task characteristics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characteristics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59187" y="1556841"/>
            <a:ext cx="48628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Shackel</a:t>
            </a:r>
            <a:r>
              <a:rPr lang="en-US" dirty="0" smtClean="0"/>
              <a:t> (1991)</a:t>
            </a:r>
          </a:p>
          <a:p>
            <a:pPr lvl="1"/>
            <a:r>
              <a:rPr lang="en-US" dirty="0" err="1" smtClean="0"/>
              <a:t>Effectivness</a:t>
            </a:r>
            <a:endParaRPr lang="en-US" dirty="0" smtClean="0"/>
          </a:p>
          <a:p>
            <a:pPr lvl="1"/>
            <a:r>
              <a:rPr lang="en-US" dirty="0" smtClean="0"/>
              <a:t>Learnability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411196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4563" y="1259808"/>
            <a:ext cx="10010692" cy="5096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4A22-210E-48F8-A2E3-E071A162A455}" type="slidenum">
              <a:rPr lang="en-US" smtClean="0"/>
              <a:t>18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45" y="2078444"/>
            <a:ext cx="4727864" cy="37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052253" y="218555"/>
            <a:ext cx="4051751" cy="595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73" b="1" dirty="0"/>
              <a:t>User Centered Design:</a:t>
            </a:r>
            <a:endParaRPr lang="en-US" sz="2727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51943" y="712216"/>
            <a:ext cx="2653868" cy="428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2" dirty="0">
                <a:solidFill>
                  <a:srgbClr val="0070C0"/>
                </a:solidFill>
              </a:rPr>
              <a:t>Possibility</a:t>
            </a:r>
            <a:r>
              <a:rPr lang="en-US" sz="2182" dirty="0"/>
              <a:t> Generation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2" y="1725237"/>
            <a:ext cx="4358928" cy="43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07484" y="1562393"/>
            <a:ext cx="1312411" cy="428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2" dirty="0">
                <a:solidFill>
                  <a:srgbClr val="0070C0"/>
                </a:solidFill>
              </a:rPr>
              <a:t>Possibility</a:t>
            </a:r>
            <a:endParaRPr lang="en-US" sz="2182" dirty="0"/>
          </a:p>
        </p:txBody>
      </p:sp>
    </p:spTree>
    <p:extLst>
      <p:ext uri="{BB962C8B-B14F-4D97-AF65-F5344CB8AC3E}">
        <p14:creationId xmlns:p14="http://schemas.microsoft.com/office/powerpoint/2010/main" val="22673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Persona?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02317" y="1314209"/>
            <a:ext cx="6774421" cy="53044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16" y="1314210"/>
            <a:ext cx="6774421" cy="530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4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stakeholder is either an individual, group or organization who is impacted by the outcome of a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have an interest in the success of the project, and can be within or outside the organization that is sponsoring the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84522" y="6432808"/>
            <a:ext cx="600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https://www.projectmanager.com/blog/what-is-a-stakeholder</a:t>
            </a:r>
          </a:p>
        </p:txBody>
      </p:sp>
    </p:spTree>
    <p:extLst>
      <p:ext uri="{BB962C8B-B14F-4D97-AF65-F5344CB8AC3E}">
        <p14:creationId xmlns:p14="http://schemas.microsoft.com/office/powerpoint/2010/main" val="272721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8372" y="1210879"/>
            <a:ext cx="6543924" cy="5335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4A22-210E-48F8-A2E3-E071A162A455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01356" y="51955"/>
            <a:ext cx="4051751" cy="595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73" b="1" dirty="0"/>
              <a:t>User Centered Design:</a:t>
            </a:r>
            <a:endParaRPr lang="en-US" sz="2727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01046" y="545616"/>
            <a:ext cx="2118465" cy="428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2" dirty="0"/>
              <a:t>Example</a:t>
            </a:r>
            <a:r>
              <a:rPr lang="en-US" sz="2182" dirty="0">
                <a:solidFill>
                  <a:srgbClr val="0070C0"/>
                </a:solidFill>
              </a:rPr>
              <a:t> Persona</a:t>
            </a:r>
            <a:endParaRPr lang="en-US" sz="2182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/>
          <a:stretch/>
        </p:blipFill>
        <p:spPr bwMode="auto">
          <a:xfrm>
            <a:off x="2459182" y="1210879"/>
            <a:ext cx="7481455" cy="533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48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3333" y="287013"/>
            <a:ext cx="8025338" cy="6283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4A22-210E-48F8-A2E3-E071A162A455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32" y="287013"/>
            <a:ext cx="8025338" cy="628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49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ABCs of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A</a:t>
            </a:r>
            <a:r>
              <a:rPr lang="en-US" sz="6600" dirty="0" smtClean="0"/>
              <a:t>nthropomorphic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B</a:t>
            </a:r>
            <a:r>
              <a:rPr lang="en-US" sz="6600" dirty="0" smtClean="0"/>
              <a:t>ehavior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C</a:t>
            </a:r>
            <a:r>
              <a:rPr lang="en-US" sz="6600" dirty="0" smtClean="0"/>
              <a:t>ognition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S</a:t>
            </a:r>
            <a:r>
              <a:rPr lang="en-US" sz="6600" dirty="0" smtClean="0"/>
              <a:t>ocial</a:t>
            </a:r>
          </a:p>
        </p:txBody>
      </p:sp>
    </p:spTree>
    <p:extLst>
      <p:ext uri="{BB962C8B-B14F-4D97-AF65-F5344CB8AC3E}">
        <p14:creationId xmlns:p14="http://schemas.microsoft.com/office/powerpoint/2010/main" val="169567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Anthropomorphics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shape of the body and how it influences what </a:t>
            </a:r>
            <a:r>
              <a:rPr lang="en-US" dirty="0" smtClean="0"/>
              <a:t>is designed. </a:t>
            </a:r>
          </a:p>
          <a:p>
            <a:r>
              <a:rPr lang="en-US" dirty="0"/>
              <a:t>C</a:t>
            </a:r>
            <a:r>
              <a:rPr lang="en-US" dirty="0" smtClean="0"/>
              <a:t>onsideration </a:t>
            </a:r>
            <a:r>
              <a:rPr lang="en-US" dirty="0"/>
              <a:t>of the physical </a:t>
            </a:r>
            <a:r>
              <a:rPr lang="en-US" dirty="0" smtClean="0"/>
              <a:t>characteristics: size/strength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0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Anthropomorphics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want to design and how do you capture that?</a:t>
            </a:r>
          </a:p>
          <a:p>
            <a:pPr lvl="1"/>
            <a:r>
              <a:rPr lang="en-US" dirty="0" smtClean="0"/>
              <a:t>For the individual?</a:t>
            </a:r>
          </a:p>
          <a:p>
            <a:pPr lvl="1"/>
            <a:r>
              <a:rPr lang="en-US" dirty="0" smtClean="0"/>
              <a:t>For the average?</a:t>
            </a:r>
          </a:p>
          <a:p>
            <a:pPr lvl="1"/>
            <a:r>
              <a:rPr lang="en-US" dirty="0" smtClean="0"/>
              <a:t>For the extremes?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Forumla</a:t>
            </a:r>
            <a:r>
              <a:rPr lang="en-US" dirty="0" smtClean="0"/>
              <a:t> 1 Car Controls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48" y="1483051"/>
            <a:ext cx="8303327" cy="49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3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19" y="201223"/>
            <a:ext cx="10515600" cy="1325563"/>
          </a:xfrm>
        </p:spPr>
        <p:txBody>
          <a:bodyPr/>
          <a:lstStyle/>
          <a:p>
            <a:r>
              <a:rPr lang="en-US" dirty="0" smtClean="0"/>
              <a:t>Desk Ergonomics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14" y="201223"/>
            <a:ext cx="6312309" cy="65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Haptic Devices and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 is really:</a:t>
            </a:r>
          </a:p>
          <a:p>
            <a:pPr lvl="1"/>
            <a:r>
              <a:rPr lang="en-US" dirty="0" smtClean="0"/>
              <a:t>Skin/Pressure</a:t>
            </a:r>
          </a:p>
          <a:p>
            <a:pPr lvl="1"/>
            <a:r>
              <a:rPr lang="en-US" dirty="0" smtClean="0"/>
              <a:t>Kinesthesis</a:t>
            </a:r>
          </a:p>
          <a:p>
            <a:pPr lvl="1"/>
            <a:endParaRPr lang="en-US" dirty="0"/>
          </a:p>
          <a:p>
            <a:r>
              <a:rPr lang="en-US" dirty="0" smtClean="0"/>
              <a:t>Examples of Human Factors Problems:</a:t>
            </a:r>
          </a:p>
          <a:p>
            <a:pPr lvl="1"/>
            <a:r>
              <a:rPr lang="en-US" dirty="0" smtClean="0"/>
              <a:t>Feeling matters: Soggy Keyboards</a:t>
            </a:r>
            <a:endParaRPr lang="en-US" dirty="0"/>
          </a:p>
          <a:p>
            <a:pPr lvl="1"/>
            <a:r>
              <a:rPr lang="en-US" dirty="0" smtClean="0"/>
              <a:t>Human hands: the “fat finger”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Haptics?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718"/>
          <a:stretch/>
        </p:blipFill>
        <p:spPr>
          <a:xfrm>
            <a:off x="995859" y="1470991"/>
            <a:ext cx="10357941" cy="49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&amp;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does better mean?</a:t>
            </a:r>
          </a:p>
          <a:p>
            <a:r>
              <a:rPr lang="en-US" dirty="0" smtClean="0"/>
              <a:t>SMART Goals</a:t>
            </a:r>
          </a:p>
          <a:p>
            <a:pPr lvl="1"/>
            <a:r>
              <a:rPr lang="en-US" dirty="0" smtClean="0"/>
              <a:t>Specific</a:t>
            </a:r>
          </a:p>
          <a:p>
            <a:pPr lvl="1"/>
            <a:r>
              <a:rPr lang="en-US" dirty="0" smtClean="0"/>
              <a:t>Measureable</a:t>
            </a:r>
          </a:p>
          <a:p>
            <a:pPr lvl="1"/>
            <a:r>
              <a:rPr lang="en-US" dirty="0" smtClean="0"/>
              <a:t>Attainable</a:t>
            </a:r>
          </a:p>
          <a:p>
            <a:pPr lvl="1"/>
            <a:r>
              <a:rPr lang="en-US" dirty="0" smtClean="0"/>
              <a:t>Relevant</a:t>
            </a:r>
          </a:p>
          <a:p>
            <a:pPr lvl="1"/>
            <a:r>
              <a:rPr lang="en-US" dirty="0" smtClean="0"/>
              <a:t>Time-Based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7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for Academic Advising</a:t>
            </a:r>
            <a:endParaRPr lang="en-US" dirty="0"/>
          </a:p>
        </p:txBody>
      </p:sp>
      <p:pic>
        <p:nvPicPr>
          <p:cNvPr id="1026" name="Picture 2" descr="https://conceptdraw.com/a73c4/p1/preview/640/pict--onion-diagram-example-stakeholder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77" y="1278732"/>
            <a:ext cx="7590845" cy="53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47083" y="619092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Harney (2008)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Model</a:t>
            </a:r>
            <a:endParaRPr lang="en-US" dirty="0"/>
          </a:p>
        </p:txBody>
      </p:sp>
      <p:pic>
        <p:nvPicPr>
          <p:cNvPr id="4" name="Content Placeholder 8" descr="A close up of a device&#10;&#10;Description generated with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3" y="1292764"/>
            <a:ext cx="7358104" cy="497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921" y="6505666"/>
            <a:ext cx="8998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TALK, CROSS. "The spiral model as a tool for evolutionary acquisition." </a:t>
            </a:r>
            <a:r>
              <a:rPr lang="en-US" sz="12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Start Your Software Odyssey Here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 801 (2001): 4.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8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Spiral vs One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Cyclic </a:t>
            </a:r>
            <a:r>
              <a:rPr lang="en-US" dirty="0"/>
              <a:t>Approach for incremental growth</a:t>
            </a:r>
          </a:p>
          <a:p>
            <a:r>
              <a:rPr lang="en-US" dirty="0" smtClean="0"/>
              <a:t>Decreasing </a:t>
            </a:r>
            <a:r>
              <a:rPr lang="en-US" dirty="0"/>
              <a:t>degrees of risk, each step is calculated to reduce the most significant risk.</a:t>
            </a:r>
          </a:p>
          <a:p>
            <a:r>
              <a:rPr lang="en-US" dirty="0" smtClean="0"/>
              <a:t>Anchor </a:t>
            </a:r>
            <a:r>
              <a:rPr lang="en-US" dirty="0"/>
              <a:t>point milestones for ensuring stakeholder commitment</a:t>
            </a:r>
          </a:p>
          <a:p>
            <a:r>
              <a:rPr lang="en-US" dirty="0" smtClean="0"/>
              <a:t>Answers </a:t>
            </a:r>
            <a:r>
              <a:rPr lang="en-US" dirty="0"/>
              <a:t>Question what should be done next?</a:t>
            </a:r>
          </a:p>
          <a:p>
            <a:r>
              <a:rPr lang="en-US" dirty="0" smtClean="0"/>
              <a:t>Answers </a:t>
            </a:r>
            <a:r>
              <a:rPr lang="en-US" dirty="0"/>
              <a:t>Question how long to continue?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 Spiral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Concurrent Determination of Key Artifacts</a:t>
            </a:r>
          </a:p>
          <a:p>
            <a:pPr marL="514350" indent="-514350">
              <a:buAutoNum type="arabicParenR"/>
            </a:pPr>
            <a:r>
              <a:rPr lang="en-US" dirty="0" smtClean="0"/>
              <a:t>Each cycle does objectives, constraints, alternatives, risks, review, and commitment.</a:t>
            </a:r>
          </a:p>
          <a:p>
            <a:pPr marL="514350" indent="-514350">
              <a:buAutoNum type="arabicParenR"/>
            </a:pPr>
            <a:r>
              <a:rPr lang="en-US" dirty="0" smtClean="0"/>
              <a:t>Level of effort driven by risk considerations.</a:t>
            </a:r>
          </a:p>
          <a:p>
            <a:pPr marL="514350" indent="-514350">
              <a:buAutoNum type="arabicParenR"/>
            </a:pPr>
            <a:r>
              <a:rPr lang="en-US" dirty="0" smtClean="0"/>
              <a:t>Degree of detail driven by risk considerations.</a:t>
            </a:r>
          </a:p>
          <a:p>
            <a:pPr marL="514350" indent="-514350">
              <a:buAutoNum type="arabicParenR"/>
            </a:pPr>
            <a:r>
              <a:rPr lang="en-US" dirty="0" smtClean="0"/>
              <a:t>Use anchor point/milestones.</a:t>
            </a:r>
          </a:p>
          <a:p>
            <a:pPr marL="514350" indent="-514350">
              <a:buAutoNum type="arabicParenR"/>
            </a:pPr>
            <a:r>
              <a:rPr lang="en-US" dirty="0" smtClean="0"/>
              <a:t>Emphasis on system and lifecycle activities and artifacts.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FC6453D-182F-42C7-B69C-10630408E1A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Terms and Areas of Human Factors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09589" y="1752600"/>
            <a:ext cx="11172825" cy="4953000"/>
          </a:xfrm>
        </p:spPr>
        <p:txBody>
          <a:bodyPr/>
          <a:lstStyle/>
          <a:p>
            <a:r>
              <a:rPr lang="en-US" altLang="en-US" sz="2400" dirty="0" smtClean="0"/>
              <a:t>User Centered Design (UCD)</a:t>
            </a:r>
          </a:p>
          <a:p>
            <a:r>
              <a:rPr lang="en-US" altLang="en-US" sz="2400" dirty="0" smtClean="0"/>
              <a:t>Human Centered Design (HCD)</a:t>
            </a:r>
          </a:p>
          <a:p>
            <a:r>
              <a:rPr lang="en-US" altLang="en-US" sz="2400" dirty="0" smtClean="0"/>
              <a:t>User </a:t>
            </a:r>
            <a:r>
              <a:rPr lang="en-US" altLang="en-US" sz="2400" dirty="0"/>
              <a:t>Experience (UX)</a:t>
            </a:r>
          </a:p>
          <a:p>
            <a:r>
              <a:rPr lang="en-US" altLang="en-US" sz="2400" dirty="0" smtClean="0"/>
              <a:t>Interaction Design (</a:t>
            </a:r>
            <a:r>
              <a:rPr lang="en-US" altLang="en-US" sz="2400" dirty="0" err="1" smtClean="0"/>
              <a:t>IxD</a:t>
            </a:r>
            <a:r>
              <a:rPr lang="en-US" altLang="en-US" sz="2400" dirty="0" smtClean="0"/>
              <a:t>)</a:t>
            </a:r>
          </a:p>
          <a:p>
            <a:r>
              <a:rPr lang="en-US" altLang="en-US" sz="2400" dirty="0" smtClean="0"/>
              <a:t>Human-Computer Interaction (HCI)</a:t>
            </a:r>
          </a:p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7111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7915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User Centered Design (UCD)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4791" cy="4351338"/>
          </a:xfrm>
        </p:spPr>
        <p:txBody>
          <a:bodyPr/>
          <a:lstStyle/>
          <a:p>
            <a:r>
              <a:rPr lang="en-US" dirty="0" smtClean="0"/>
              <a:t>Focusing on User Needs</a:t>
            </a:r>
          </a:p>
          <a:p>
            <a:r>
              <a:rPr lang="en-US" dirty="0" smtClean="0"/>
              <a:t>Task or activity analysis</a:t>
            </a:r>
          </a:p>
          <a:p>
            <a:r>
              <a:rPr lang="en-US" dirty="0" smtClean="0"/>
              <a:t>Requirements Analysis</a:t>
            </a:r>
          </a:p>
          <a:p>
            <a:r>
              <a:rPr lang="en-US" dirty="0" smtClean="0"/>
              <a:t>Testing an Evaluation</a:t>
            </a:r>
          </a:p>
          <a:p>
            <a:r>
              <a:rPr lang="en-US" dirty="0" smtClean="0"/>
              <a:t>Iterative Design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86115" y="365124"/>
            <a:ext cx="5347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Human Centered Design (HCD)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86115" y="1825625"/>
            <a:ext cx="52047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Understanding human capabilities and characteristics</a:t>
            </a:r>
          </a:p>
          <a:p>
            <a:r>
              <a:rPr lang="en-US" dirty="0" smtClean="0"/>
              <a:t>How they are affected beyond direct interaction</a:t>
            </a:r>
          </a:p>
          <a:p>
            <a:r>
              <a:rPr lang="en-US" dirty="0" smtClean="0"/>
              <a:t>Humans are seen as central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5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 (UX) – Part of HCD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/>
          </a:bodyPr>
          <a:lstStyle/>
          <a:p>
            <a:r>
              <a:rPr lang="en-US" dirty="0" smtClean="0"/>
              <a:t>A person’s perception and response from use or anticipated use</a:t>
            </a:r>
          </a:p>
          <a:p>
            <a:r>
              <a:rPr lang="en-US" dirty="0" smtClean="0"/>
              <a:t>Beyond just interface design</a:t>
            </a:r>
          </a:p>
          <a:p>
            <a:r>
              <a:rPr lang="en-US" dirty="0" smtClean="0"/>
              <a:t>Address many external aspects :</a:t>
            </a:r>
          </a:p>
          <a:p>
            <a:pPr lvl="1"/>
            <a:r>
              <a:rPr lang="en-US" dirty="0" smtClean="0"/>
              <a:t>Emotion</a:t>
            </a:r>
          </a:p>
          <a:p>
            <a:pPr lvl="1"/>
            <a:r>
              <a:rPr lang="en-US" dirty="0" smtClean="0"/>
              <a:t>Belief</a:t>
            </a:r>
          </a:p>
          <a:p>
            <a:pPr lvl="1"/>
            <a:r>
              <a:rPr lang="en-US" dirty="0" smtClean="0"/>
              <a:t>Preference</a:t>
            </a:r>
          </a:p>
          <a:p>
            <a:pPr lvl="1"/>
            <a:r>
              <a:rPr lang="en-US" dirty="0" smtClean="0"/>
              <a:t>Perceptions</a:t>
            </a:r>
          </a:p>
          <a:p>
            <a:pPr lvl="1"/>
            <a:r>
              <a:rPr lang="en-US" dirty="0" smtClean="0"/>
              <a:t>Physical Responses</a:t>
            </a:r>
          </a:p>
          <a:p>
            <a:pPr lvl="1"/>
            <a:r>
              <a:rPr lang="en-US" dirty="0" smtClean="0"/>
              <a:t>Psychological Responses</a:t>
            </a:r>
          </a:p>
          <a:p>
            <a:pPr lvl="1"/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Accomplishments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5388</TotalTime>
  <Words>1667</Words>
  <Application>Microsoft Macintosh PowerPoint</Application>
  <PresentationFormat>Custom</PresentationFormat>
  <Paragraphs>250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Human Factors Engineering BME 6086 / BME 4985</vt:lpstr>
      <vt:lpstr>Stakeholders</vt:lpstr>
      <vt:lpstr>Stakeholders for Academic Advising</vt:lpstr>
      <vt:lpstr>Spiral Model</vt:lpstr>
      <vt:lpstr>Why Spiral vs One Step?</vt:lpstr>
      <vt:lpstr>Requirements for a Spiral Model?</vt:lpstr>
      <vt:lpstr>Terms and Areas of Human Factors</vt:lpstr>
      <vt:lpstr>User Centered Design (UCD)</vt:lpstr>
      <vt:lpstr>User Experience (UX) – Part of HCD</vt:lpstr>
      <vt:lpstr>User Experience</vt:lpstr>
      <vt:lpstr>User Experience Example</vt:lpstr>
      <vt:lpstr>The Game of “15”</vt:lpstr>
      <vt:lpstr>The Game of “15” (the smarter way)</vt:lpstr>
      <vt:lpstr>The Game of “15” (the smarter way)</vt:lpstr>
      <vt:lpstr>Principles for Designing Systems for Users</vt:lpstr>
      <vt:lpstr>Principles and guidelines for Designing a System</vt:lpstr>
      <vt:lpstr>Usability</vt:lpstr>
      <vt:lpstr>PowerPoint Presentation</vt:lpstr>
      <vt:lpstr>What is a Persona?</vt:lpstr>
      <vt:lpstr>PowerPoint Presentation</vt:lpstr>
      <vt:lpstr>PowerPoint Presentation</vt:lpstr>
      <vt:lpstr>The ABCs of Users</vt:lpstr>
      <vt:lpstr>Anthropomorphics</vt:lpstr>
      <vt:lpstr>Anthropomorphics</vt:lpstr>
      <vt:lpstr>Forumla 1 Car Controls</vt:lpstr>
      <vt:lpstr>Desk Ergonomics</vt:lpstr>
      <vt:lpstr>Haptic Devices and Touch</vt:lpstr>
      <vt:lpstr>Why Care about Haptics?</vt:lpstr>
      <vt:lpstr>Measurements &amp; Standards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Factors Engineering BME 5XX</dc:title>
  <dc:creator>Jeffrey Bolkhovsky</dc:creator>
  <cp:lastModifiedBy>f</cp:lastModifiedBy>
  <cp:revision>139</cp:revision>
  <dcterms:created xsi:type="dcterms:W3CDTF">2018-08-21T12:37:28Z</dcterms:created>
  <dcterms:modified xsi:type="dcterms:W3CDTF">2019-07-13T19:09:22Z</dcterms:modified>
</cp:coreProperties>
</file>