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3" r:id="rId3"/>
    <p:sldId id="267" r:id="rId4"/>
    <p:sldId id="259" r:id="rId5"/>
    <p:sldId id="262" r:id="rId6"/>
    <p:sldId id="312" r:id="rId7"/>
    <p:sldId id="263" r:id="rId8"/>
    <p:sldId id="278" r:id="rId9"/>
    <p:sldId id="257" r:id="rId10"/>
    <p:sldId id="279" r:id="rId11"/>
    <p:sldId id="311" r:id="rId12"/>
    <p:sldId id="313" r:id="rId13"/>
    <p:sldId id="286" r:id="rId14"/>
    <p:sldId id="287" r:id="rId15"/>
    <p:sldId id="288" r:id="rId16"/>
    <p:sldId id="304" r:id="rId17"/>
    <p:sldId id="289" r:id="rId18"/>
    <p:sldId id="290" r:id="rId19"/>
    <p:sldId id="323" r:id="rId20"/>
    <p:sldId id="318" r:id="rId21"/>
    <p:sldId id="280" r:id="rId22"/>
    <p:sldId id="281" r:id="rId23"/>
    <p:sldId id="308" r:id="rId24"/>
    <p:sldId id="309" r:id="rId25"/>
    <p:sldId id="310" r:id="rId26"/>
    <p:sldId id="284" r:id="rId27"/>
    <p:sldId id="291" r:id="rId28"/>
    <p:sldId id="305" r:id="rId29"/>
    <p:sldId id="316" r:id="rId30"/>
    <p:sldId id="258" r:id="rId31"/>
    <p:sldId id="320" r:id="rId32"/>
    <p:sldId id="321" r:id="rId33"/>
    <p:sldId id="319" r:id="rId34"/>
    <p:sldId id="322" r:id="rId35"/>
    <p:sldId id="302" r:id="rId36"/>
    <p:sldId id="294" r:id="rId37"/>
    <p:sldId id="295" r:id="rId38"/>
    <p:sldId id="296" r:id="rId39"/>
    <p:sldId id="297" r:id="rId40"/>
    <p:sldId id="298" r:id="rId41"/>
    <p:sldId id="299" r:id="rId42"/>
    <p:sldId id="300"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67305" autoAdjust="0"/>
  </p:normalViewPr>
  <p:slideViewPr>
    <p:cSldViewPr snapToGrid="0">
      <p:cViewPr varScale="1">
        <p:scale>
          <a:sx n="91" d="100"/>
          <a:sy n="91" d="100"/>
        </p:scale>
        <p:origin x="-175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A36C2-195F-453C-A9EB-69B1199060DF}" type="datetimeFigureOut">
              <a:rPr lang="en-US" smtClean="0"/>
              <a:t>11/07/2019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030F8-E745-40EC-91AC-C23CE54D20A2}" type="slidenum">
              <a:rPr lang="en-US" smtClean="0"/>
              <a:t>‹#›</a:t>
            </a:fld>
            <a:endParaRPr lang="en-US"/>
          </a:p>
        </p:txBody>
      </p:sp>
    </p:spTree>
    <p:extLst>
      <p:ext uri="{BB962C8B-B14F-4D97-AF65-F5344CB8AC3E}">
        <p14:creationId xmlns:p14="http://schemas.microsoft.com/office/powerpoint/2010/main" val="396221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Mind" TargetMode="External"/><Relationship Id="rId4" Type="http://schemas.openxmlformats.org/officeDocument/2006/relationships/hyperlink" Target="https://en.wikipedia.org/wiki/Behavior"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Renee</a:t>
            </a:r>
            <a:r>
              <a:rPr lang="en-US" baseline="0" smtClean="0"/>
              <a:t> Magritte</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a:t>
            </a:fld>
            <a:endParaRPr lang="en-US"/>
          </a:p>
        </p:txBody>
      </p:sp>
    </p:spTree>
    <p:extLst>
      <p:ext uri="{BB962C8B-B14F-4D97-AF65-F5344CB8AC3E}">
        <p14:creationId xmlns:p14="http://schemas.microsoft.com/office/powerpoint/2010/main" val="36473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anose="02020603050405020304" pitchFamily="18" charset="0"/>
              </a:rPr>
              <a:t>How many of your fellow students got this right?</a:t>
            </a:r>
          </a:p>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16</a:t>
            </a:fld>
            <a:endParaRPr lang="en-US"/>
          </a:p>
        </p:txBody>
      </p:sp>
    </p:spTree>
    <p:extLst>
      <p:ext uri="{BB962C8B-B14F-4D97-AF65-F5344CB8AC3E}">
        <p14:creationId xmlns:p14="http://schemas.microsoft.com/office/powerpoint/2010/main" val="1566847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2265363" y="96838"/>
            <a:ext cx="2246312" cy="1684337"/>
          </a:xfrm>
          <a:ln/>
        </p:spPr>
      </p:sp>
      <p:sp>
        <p:nvSpPr>
          <p:cNvPr id="87043"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670246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fld id="{4F7D0E9E-D684-49B9-AA46-C37AF1AA95AB}" type="slidenum">
              <a:rPr lang="en-US" altLang="en-US"/>
              <a:pPr/>
              <a:t>18</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dirty="0" smtClean="0">
                <a:latin typeface="Times" panose="02020603050405020304" pitchFamily="18" charset="0"/>
              </a:rPr>
              <a:t>We</a:t>
            </a:r>
            <a:r>
              <a:rPr lang="en-US" altLang="en-US" baseline="0" dirty="0" smtClean="0">
                <a:latin typeface="Times" panose="02020603050405020304" pitchFamily="18" charset="0"/>
              </a:rPr>
              <a:t> all know what a penny looks like, and can compare it to other coins, but not in any more detail than necessary.</a:t>
            </a:r>
          </a:p>
          <a:p>
            <a:endParaRPr lang="en-US" altLang="en-US" baseline="0" dirty="0" smtClean="0">
              <a:latin typeface="Times" panose="02020603050405020304" pitchFamily="18" charset="0"/>
            </a:endParaRPr>
          </a:p>
          <a:p>
            <a:r>
              <a:rPr lang="en-US" altLang="en-US" baseline="0" dirty="0" smtClean="0">
                <a:latin typeface="Times" panose="02020603050405020304" pitchFamily="18" charset="0"/>
              </a:rPr>
              <a:t>You see similar effects in interfaces, designs and descriptions.</a:t>
            </a:r>
            <a:endParaRPr lang="en-US" altLang="en-US" dirty="0" smtClean="0">
              <a:latin typeface="Times" panose="02020603050405020304" pitchFamily="18" charset="0"/>
            </a:endParaRPr>
          </a:p>
        </p:txBody>
      </p:sp>
    </p:spTree>
    <p:extLst>
      <p:ext uri="{BB962C8B-B14F-4D97-AF65-F5344CB8AC3E}">
        <p14:creationId xmlns:p14="http://schemas.microsoft.com/office/powerpoint/2010/main" val="124082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fld id="{101277F9-9BA3-4C6D-BCEB-FD48283EB73E}" type="slidenum">
              <a:rPr lang="en-US" altLang="en-US"/>
              <a:pPr/>
              <a:t>19</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anose="02020603050405020304" pitchFamily="18" charset="0"/>
              </a:rPr>
              <a:t>How many of your fellow students got this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a:t>
            </a:r>
            <a:r>
              <a:rPr lang="en-US" sz="1200" kern="1200" dirty="0" err="1" smtClean="0">
                <a:solidFill>
                  <a:schemeClr val="tx1"/>
                </a:solidFill>
                <a:effectLst/>
                <a:latin typeface="+mn-lt"/>
                <a:ea typeface="+mn-ea"/>
                <a:cs typeface="+mn-cs"/>
              </a:rPr>
              <a:t>Wason</a:t>
            </a:r>
            <a:r>
              <a:rPr lang="en-US" sz="1200" kern="1200" dirty="0" smtClean="0">
                <a:solidFill>
                  <a:schemeClr val="tx1"/>
                </a:solidFill>
                <a:effectLst/>
                <a:latin typeface="+mn-lt"/>
                <a:ea typeface="+mn-ea"/>
                <a:cs typeface="+mn-cs"/>
              </a:rPr>
              <a:t> and his colleague Johnson-Laird put this type of question to 128 university students, they found that "A and 4" was the most common response (given by 59 people), and "A" was the next most common (given by 42). In other words, students chose the cards capable of confirming the statement rather than disconfirming it. The tendency to seek out confirming evidence is known as a "confirmation bias."</a:t>
            </a:r>
            <a:endParaRPr lang="en-US" altLang="en-US" dirty="0" smtClean="0">
              <a:latin typeface="Times" panose="02020603050405020304" pitchFamily="18" charset="0"/>
            </a:endParaRPr>
          </a:p>
          <a:p>
            <a:endParaRPr lang="en-US" altLang="en-US" dirty="0" smtClean="0">
              <a:latin typeface="Times" panose="02020603050405020304" pitchFamily="18" charset="0"/>
            </a:endParaRPr>
          </a:p>
        </p:txBody>
      </p:sp>
    </p:spTree>
    <p:extLst>
      <p:ext uri="{BB962C8B-B14F-4D97-AF65-F5344CB8AC3E}">
        <p14:creationId xmlns:p14="http://schemas.microsoft.com/office/powerpoint/2010/main" val="319865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anose="02020603050405020304" pitchFamily="18" charset="0"/>
              </a:rPr>
              <a:t>How many of your fellow students got this right?</a:t>
            </a:r>
          </a:p>
          <a:p>
            <a:endParaRPr lang="en-US" dirty="0" smtClean="0"/>
          </a:p>
          <a:p>
            <a:r>
              <a:rPr lang="en-US" dirty="0" smtClean="0"/>
              <a:t>To illustrate why intuitions</a:t>
            </a:r>
            <a:r>
              <a:rPr lang="en-US" baseline="0" dirty="0" smtClean="0"/>
              <a:t> about people may be incorrect and why it is worth testing actual designs.</a:t>
            </a:r>
          </a:p>
          <a:p>
            <a:endParaRPr lang="en-US" baseline="0" dirty="0" smtClean="0"/>
          </a:p>
          <a:p>
            <a:r>
              <a:rPr lang="en-US" sz="1200" b="0" i="0" u="none" strike="noStrike" kern="1200" baseline="0" dirty="0" smtClean="0">
                <a:solidFill>
                  <a:schemeClr val="tx1"/>
                </a:solidFill>
                <a:latin typeface="+mn-lt"/>
                <a:ea typeface="+mn-ea"/>
                <a:cs typeface="+mn-cs"/>
              </a:rPr>
              <a:t>The correct ranked order for the buttons in Fig. 1.1 is as follows: (a)</a:t>
            </a:r>
          </a:p>
          <a:p>
            <a:r>
              <a:rPr lang="en-US" sz="1200" b="0" i="0" u="none" strike="noStrike" kern="1200" baseline="0" dirty="0" smtClean="0">
                <a:solidFill>
                  <a:schemeClr val="tx1"/>
                </a:solidFill>
                <a:latin typeface="+mn-lt"/>
                <a:ea typeface="+mn-ea"/>
                <a:cs typeface="+mn-cs"/>
              </a:rPr>
              <a:t>(411 ms3), (d) (469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(b) and (c) (each 539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The lights in D have a</a:t>
            </a:r>
          </a:p>
          <a:p>
            <a:r>
              <a:rPr lang="en-US" sz="1200" b="0" i="0" u="none" strike="noStrike" kern="1200" baseline="0" dirty="0" smtClean="0">
                <a:solidFill>
                  <a:schemeClr val="tx1"/>
                </a:solidFill>
                <a:latin typeface="+mn-lt"/>
                <a:ea typeface="+mn-ea"/>
                <a:cs typeface="+mn-cs"/>
              </a:rPr>
              <a:t>simple rule that users can follow– look to the diagonal. The lights in B and C</a:t>
            </a:r>
          </a:p>
          <a:p>
            <a:r>
              <a:rPr lang="en-US" sz="1200" b="0" i="0" u="none" strike="noStrike" kern="1200" baseline="0" dirty="0" smtClean="0">
                <a:solidFill>
                  <a:schemeClr val="tx1"/>
                </a:solidFill>
                <a:latin typeface="+mn-lt"/>
                <a:ea typeface="+mn-ea"/>
                <a:cs typeface="+mn-cs"/>
              </a:rPr>
              <a:t>have two rules (or at least a more complex rule): if the lights are in the</a:t>
            </a:r>
          </a:p>
          <a:p>
            <a:r>
              <a:rPr lang="en-US" sz="1200" b="0" i="0" u="none" strike="noStrike" kern="1200" baseline="0" dirty="0" smtClean="0">
                <a:solidFill>
                  <a:schemeClr val="tx1"/>
                </a:solidFill>
                <a:latin typeface="+mn-lt"/>
                <a:ea typeface="+mn-ea"/>
                <a:cs typeface="+mn-cs"/>
              </a:rPr>
              <a:t>middle, hit the button below; if the lights are on the end, hit the diagonal</a:t>
            </a:r>
          </a:p>
          <a:p>
            <a:r>
              <a:rPr lang="en-US" sz="1200" b="0" i="0" u="none" strike="noStrike" kern="1200" baseline="0" dirty="0" smtClean="0">
                <a:solidFill>
                  <a:schemeClr val="tx1"/>
                </a:solidFill>
                <a:latin typeface="+mn-lt"/>
                <a:ea typeface="+mn-ea"/>
                <a:cs typeface="+mn-cs"/>
              </a:rPr>
              <a:t>button. The extra conditions, or rules, take extra time to learn and extra time to</a:t>
            </a:r>
          </a:p>
          <a:p>
            <a:r>
              <a:rPr lang="en-US" sz="1200" b="0" i="0" u="none" strike="noStrike" kern="1200" baseline="0" dirty="0" smtClean="0">
                <a:solidFill>
                  <a:schemeClr val="tx1"/>
                </a:solidFill>
                <a:latin typeface="+mn-lt"/>
                <a:ea typeface="+mn-ea"/>
                <a:cs typeface="+mn-cs"/>
              </a:rPr>
              <a:t>perform. They would also lead to more errors.</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20</a:t>
            </a:fld>
            <a:endParaRPr lang="en-US"/>
          </a:p>
        </p:txBody>
      </p:sp>
    </p:spTree>
    <p:extLst>
      <p:ext uri="{BB962C8B-B14F-4D97-AF65-F5344CB8AC3E}">
        <p14:creationId xmlns:p14="http://schemas.microsoft.com/office/powerpoint/2010/main" val="171483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it called human factors. In a systems integration problem, would you completely ignore one of the system?</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22</a:t>
            </a:fld>
            <a:endParaRPr lang="en-US"/>
          </a:p>
        </p:txBody>
      </p:sp>
    </p:spTree>
    <p:extLst>
      <p:ext uri="{BB962C8B-B14F-4D97-AF65-F5344CB8AC3E}">
        <p14:creationId xmlns:p14="http://schemas.microsoft.com/office/powerpoint/2010/main" val="333411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 but not until its been pointed</a:t>
            </a:r>
            <a:r>
              <a:rPr lang="en-US" baseline="0" dirty="0" smtClean="0"/>
              <a:t> out</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24</a:t>
            </a:fld>
            <a:endParaRPr lang="en-US"/>
          </a:p>
        </p:txBody>
      </p:sp>
    </p:spTree>
    <p:extLst>
      <p:ext uri="{BB962C8B-B14F-4D97-AF65-F5344CB8AC3E}">
        <p14:creationId xmlns:p14="http://schemas.microsoft.com/office/powerpoint/2010/main" val="34383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107</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25</a:t>
            </a:fld>
            <a:endParaRPr lang="en-US"/>
          </a:p>
        </p:txBody>
      </p:sp>
    </p:spTree>
    <p:extLst>
      <p:ext uri="{BB962C8B-B14F-4D97-AF65-F5344CB8AC3E}">
        <p14:creationId xmlns:p14="http://schemas.microsoft.com/office/powerpoint/2010/main" val="1575973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exercise to determine what</a:t>
            </a:r>
            <a:r>
              <a:rPr lang="en-US" baseline="0" dirty="0" smtClean="0"/>
              <a:t> groups people want to be in to determine their final projects.</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29</a:t>
            </a:fld>
            <a:endParaRPr lang="en-US"/>
          </a:p>
        </p:txBody>
      </p:sp>
    </p:spTree>
    <p:extLst>
      <p:ext uri="{BB962C8B-B14F-4D97-AF65-F5344CB8AC3E}">
        <p14:creationId xmlns:p14="http://schemas.microsoft.com/office/powerpoint/2010/main" val="323279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class students will present, here are example presentation topics</a:t>
            </a:r>
            <a:r>
              <a:rPr lang="en-US" baseline="0" dirty="0" smtClean="0"/>
              <a:t> that students may choose from.</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30</a:t>
            </a:fld>
            <a:endParaRPr lang="en-US"/>
          </a:p>
        </p:txBody>
      </p:sp>
    </p:spTree>
    <p:extLst>
      <p:ext uri="{BB962C8B-B14F-4D97-AF65-F5344CB8AC3E}">
        <p14:creationId xmlns:p14="http://schemas.microsoft.com/office/powerpoint/2010/main" val="77291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3</a:t>
            </a:fld>
            <a:endParaRPr lang="en-US"/>
          </a:p>
        </p:txBody>
      </p:sp>
    </p:spTree>
    <p:extLst>
      <p:ext uri="{BB962C8B-B14F-4D97-AF65-F5344CB8AC3E}">
        <p14:creationId xmlns:p14="http://schemas.microsoft.com/office/powerpoint/2010/main" val="134875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718CF-CCDB-48D5-90BE-1DBA98B730D2}" type="slidenum">
              <a:rPr lang="en-US" smtClean="0"/>
              <a:t>31</a:t>
            </a:fld>
            <a:endParaRPr lang="en-US"/>
          </a:p>
        </p:txBody>
      </p:sp>
    </p:spTree>
    <p:extLst>
      <p:ext uri="{BB962C8B-B14F-4D97-AF65-F5344CB8AC3E}">
        <p14:creationId xmlns:p14="http://schemas.microsoft.com/office/powerpoint/2010/main" val="2427308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718CF-CCDB-48D5-90BE-1DBA98B730D2}" type="slidenum">
              <a:rPr lang="en-US" smtClean="0"/>
              <a:t>32</a:t>
            </a:fld>
            <a:endParaRPr lang="en-US"/>
          </a:p>
        </p:txBody>
      </p:sp>
    </p:spTree>
    <p:extLst>
      <p:ext uri="{BB962C8B-B14F-4D97-AF65-F5344CB8AC3E}">
        <p14:creationId xmlns:p14="http://schemas.microsoft.com/office/powerpoint/2010/main" val="3351278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718CF-CCDB-48D5-90BE-1DBA98B730D2}" type="slidenum">
              <a:rPr lang="en-US" smtClean="0"/>
              <a:t>33</a:t>
            </a:fld>
            <a:endParaRPr lang="en-US"/>
          </a:p>
        </p:txBody>
      </p:sp>
    </p:spTree>
    <p:extLst>
      <p:ext uri="{BB962C8B-B14F-4D97-AF65-F5344CB8AC3E}">
        <p14:creationId xmlns:p14="http://schemas.microsoft.com/office/powerpoint/2010/main" val="2114328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718CF-CCDB-48D5-90BE-1DBA98B730D2}" type="slidenum">
              <a:rPr lang="en-US" smtClean="0"/>
              <a:t>34</a:t>
            </a:fld>
            <a:endParaRPr lang="en-US"/>
          </a:p>
        </p:txBody>
      </p:sp>
    </p:spTree>
    <p:extLst>
      <p:ext uri="{BB962C8B-B14F-4D97-AF65-F5344CB8AC3E}">
        <p14:creationId xmlns:p14="http://schemas.microsoft.com/office/powerpoint/2010/main" val="374036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7</a:t>
            </a:fld>
            <a:endParaRPr lang="en-US"/>
          </a:p>
        </p:txBody>
      </p:sp>
    </p:spTree>
    <p:extLst>
      <p:ext uri="{BB962C8B-B14F-4D97-AF65-F5344CB8AC3E}">
        <p14:creationId xmlns:p14="http://schemas.microsoft.com/office/powerpoint/2010/main" val="419554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t>
            </a:r>
            <a:r>
              <a:rPr lang="en-US" baseline="0" dirty="0" smtClean="0"/>
              <a:t> often asked in my job what do I do? </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9</a:t>
            </a:fld>
            <a:endParaRPr lang="en-US"/>
          </a:p>
        </p:txBody>
      </p:sp>
    </p:spTree>
    <p:extLst>
      <p:ext uri="{BB962C8B-B14F-4D97-AF65-F5344CB8AC3E}">
        <p14:creationId xmlns:p14="http://schemas.microsoft.com/office/powerpoint/2010/main" val="70459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11</a:t>
            </a:fld>
            <a:endParaRPr lang="en-US"/>
          </a:p>
        </p:txBody>
      </p:sp>
    </p:spTree>
    <p:extLst>
      <p:ext uri="{BB962C8B-B14F-4D97-AF65-F5344CB8AC3E}">
        <p14:creationId xmlns:p14="http://schemas.microsoft.com/office/powerpoint/2010/main" val="130210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kern="1200" dirty="0" smtClean="0">
                <a:solidFill>
                  <a:schemeClr val="tx1"/>
                </a:solidFill>
                <a:effectLst/>
                <a:latin typeface="+mn-lt"/>
                <a:ea typeface="+mn-ea"/>
                <a:cs typeface="+mn-cs"/>
              </a:rPr>
              <a:t>Human factors and ergonomics</a:t>
            </a:r>
            <a:r>
              <a:rPr lang="en-US" sz="1200" b="0" i="0" kern="1200" dirty="0" smtClean="0">
                <a:solidFill>
                  <a:schemeClr val="tx1"/>
                </a:solidFill>
                <a:effectLst/>
                <a:latin typeface="+mn-lt"/>
                <a:ea typeface="+mn-ea"/>
                <a:cs typeface="+mn-cs"/>
              </a:rPr>
              <a:t> (commonly referred to as </a:t>
            </a:r>
            <a:r>
              <a:rPr lang="en-US" sz="1200" b="1" i="0" kern="1200" dirty="0" smtClean="0">
                <a:solidFill>
                  <a:schemeClr val="tx1"/>
                </a:solidFill>
                <a:effectLst/>
                <a:latin typeface="+mn-lt"/>
                <a:ea typeface="+mn-ea"/>
                <a:cs typeface="+mn-cs"/>
              </a:rPr>
              <a:t>Human Factors</a:t>
            </a:r>
            <a:r>
              <a:rPr lang="en-US" sz="1200" b="0" i="0" kern="1200" dirty="0" smtClean="0">
                <a:solidFill>
                  <a:schemeClr val="tx1"/>
                </a:solidFill>
                <a:effectLst/>
                <a:latin typeface="+mn-lt"/>
                <a:ea typeface="+mn-ea"/>
                <a:cs typeface="+mn-cs"/>
              </a:rPr>
              <a:t>), is the application of psychological and physiological principles to the (engineering and) design of products, processes, and systems. The goal of human factors is to reduce human error, increase productivity, and enhance safety and comfort with a specific focus on the interaction between the human and the thing of interest.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"human factor" is a physical or </a:t>
            </a:r>
            <a:r>
              <a:rPr lang="en-US" sz="1200" b="0" i="0" u="none" strike="noStrike" kern="1200" dirty="0" smtClean="0">
                <a:solidFill>
                  <a:schemeClr val="tx1"/>
                </a:solidFill>
                <a:effectLst/>
                <a:latin typeface="+mn-lt"/>
                <a:ea typeface="+mn-ea"/>
                <a:cs typeface="+mn-cs"/>
                <a:hlinkClick r:id="rId3" tooltip="Mind"/>
              </a:rPr>
              <a:t>cognitive</a:t>
            </a:r>
            <a:r>
              <a:rPr lang="en-US" sz="1200" b="0" i="0" kern="1200" dirty="0" smtClean="0">
                <a:solidFill>
                  <a:schemeClr val="tx1"/>
                </a:solidFill>
                <a:effectLst/>
                <a:latin typeface="+mn-lt"/>
                <a:ea typeface="+mn-ea"/>
                <a:cs typeface="+mn-cs"/>
              </a:rPr>
              <a:t> property of an individual or social </a:t>
            </a:r>
            <a:r>
              <a:rPr lang="en-US" sz="1200" b="0" i="0" u="none" strike="noStrike" kern="1200" dirty="0" smtClean="0">
                <a:solidFill>
                  <a:schemeClr val="tx1"/>
                </a:solidFill>
                <a:effectLst/>
                <a:latin typeface="+mn-lt"/>
                <a:ea typeface="+mn-ea"/>
                <a:cs typeface="+mn-cs"/>
                <a:hlinkClick r:id="rId4" tooltip="Behavior"/>
              </a:rPr>
              <a:t>behavior</a:t>
            </a:r>
            <a:r>
              <a:rPr lang="en-US" sz="1200" b="0" i="0" kern="1200" dirty="0" smtClean="0">
                <a:solidFill>
                  <a:schemeClr val="tx1"/>
                </a:solidFill>
                <a:effectLst/>
                <a:latin typeface="+mn-lt"/>
                <a:ea typeface="+mn-ea"/>
                <a:cs typeface="+mn-cs"/>
              </a:rPr>
              <a:t> specific to humans that may influence the functioning of technological systems. </a:t>
            </a:r>
            <a:r>
              <a:rPr lang="en-US" sz="1200" b="0" i="0" kern="1200" smtClean="0">
                <a:solidFill>
                  <a:schemeClr val="tx1"/>
                </a:solidFill>
                <a:effectLst/>
                <a:latin typeface="+mn-lt"/>
                <a:ea typeface="+mn-ea"/>
                <a:cs typeface="+mn-cs"/>
              </a:rPr>
              <a:t>The terms "human factors" and "ergonomics" are essentially synonymous.</a:t>
            </a:r>
            <a:endParaRPr lang="en-US" smtClean="0"/>
          </a:p>
          <a:p>
            <a:endParaRPr lang="en-US" altLang="en-US" smtClean="0"/>
          </a:p>
        </p:txBody>
      </p:sp>
    </p:spTree>
    <p:extLst>
      <p:ext uri="{BB962C8B-B14F-4D97-AF65-F5344CB8AC3E}">
        <p14:creationId xmlns:p14="http://schemas.microsoft.com/office/powerpoint/2010/main" val="173456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2265363" y="96838"/>
            <a:ext cx="2246312" cy="1684337"/>
          </a:xfrm>
          <a:ln/>
        </p:spPr>
      </p:sp>
      <p:sp>
        <p:nvSpPr>
          <p:cNvPr id="83971"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305910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fld id="{DFED7B94-7460-4DA2-9503-EECC4AFAC781}" type="slidenum">
              <a:rPr lang="en-US" altLang="en-US"/>
              <a:pPr/>
              <a:t>14</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dirty="0" smtClean="0">
                <a:latin typeface="Times" panose="02020603050405020304" pitchFamily="18" charset="0"/>
              </a:rPr>
              <a:t>How many of your fellow students got this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anose="02020603050405020304" pitchFamily="18" charset="0"/>
              </a:rPr>
              <a:t>We</a:t>
            </a:r>
            <a:r>
              <a:rPr lang="en-US" altLang="en-US" baseline="0" dirty="0" smtClean="0">
                <a:latin typeface="Times" panose="02020603050405020304" pitchFamily="18" charset="0"/>
              </a:rPr>
              <a:t> all know what a penny looks like, and can compare it to other coins, but not in any more detail than necessary.</a:t>
            </a:r>
            <a:endParaRPr lang="en-US" altLang="en-US" dirty="0" smtClean="0">
              <a:latin typeface="Times" panose="02020603050405020304" pitchFamily="18" charset="0"/>
            </a:endParaRPr>
          </a:p>
          <a:p>
            <a:endParaRPr lang="en-US" altLang="en-US" dirty="0" smtClean="0">
              <a:latin typeface="Times" panose="02020603050405020304" pitchFamily="18" charset="0"/>
            </a:endParaRPr>
          </a:p>
        </p:txBody>
      </p:sp>
    </p:spTree>
    <p:extLst>
      <p:ext uri="{BB962C8B-B14F-4D97-AF65-F5344CB8AC3E}">
        <p14:creationId xmlns:p14="http://schemas.microsoft.com/office/powerpoint/2010/main" val="367827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fld id="{101277F9-9BA3-4C6D-BCEB-FD48283EB73E}" type="slidenum">
              <a:rPr lang="en-US" altLang="en-US"/>
              <a:pPr/>
              <a:t>15</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anose="02020603050405020304" pitchFamily="18" charset="0"/>
              </a:rPr>
              <a:t>How many of your fellow students got this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a:t>
            </a:r>
            <a:r>
              <a:rPr lang="en-US" sz="1200" kern="1200" dirty="0" err="1" smtClean="0">
                <a:solidFill>
                  <a:schemeClr val="tx1"/>
                </a:solidFill>
                <a:effectLst/>
                <a:latin typeface="+mn-lt"/>
                <a:ea typeface="+mn-ea"/>
                <a:cs typeface="+mn-cs"/>
              </a:rPr>
              <a:t>Wason</a:t>
            </a:r>
            <a:r>
              <a:rPr lang="en-US" sz="1200" kern="1200" dirty="0" smtClean="0">
                <a:solidFill>
                  <a:schemeClr val="tx1"/>
                </a:solidFill>
                <a:effectLst/>
                <a:latin typeface="+mn-lt"/>
                <a:ea typeface="+mn-ea"/>
                <a:cs typeface="+mn-cs"/>
              </a:rPr>
              <a:t> and his colleague Johnson-Laird put this type of question to 128 university students, they found that "A and 4" was the most common response (given by 59 people), and "A" was the next most common (given by 42). In other words, students chose the cards capable of confirming the statement rather than disconfirming it. The tendency to seek out confirming evidence is known as a "confirmation bias."</a:t>
            </a:r>
            <a:endParaRPr lang="en-US" altLang="en-US" dirty="0" smtClean="0">
              <a:latin typeface="Times" panose="02020603050405020304" pitchFamily="18" charset="0"/>
            </a:endParaRPr>
          </a:p>
          <a:p>
            <a:endParaRPr lang="en-US" altLang="en-US" dirty="0" smtClean="0">
              <a:latin typeface="Times" panose="02020603050405020304" pitchFamily="18" charset="0"/>
            </a:endParaRPr>
          </a:p>
        </p:txBody>
      </p:sp>
    </p:spTree>
    <p:extLst>
      <p:ext uri="{BB962C8B-B14F-4D97-AF65-F5344CB8AC3E}">
        <p14:creationId xmlns:p14="http://schemas.microsoft.com/office/powerpoint/2010/main" val="37931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426655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10818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235378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285275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54032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1FADE-6324-490B-A2FB-9124A37E50BE}" type="datetimeFigureOut">
              <a:rPr lang="en-US" smtClean="0"/>
              <a:t>11/07/2019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16856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1FADE-6324-490B-A2FB-9124A37E50BE}" type="datetimeFigureOut">
              <a:rPr lang="en-US" smtClean="0"/>
              <a:t>11/07/2019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6395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1FADE-6324-490B-A2FB-9124A37E50BE}" type="datetimeFigureOut">
              <a:rPr lang="en-US" smtClean="0"/>
              <a:t>11/07/2019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02076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1FADE-6324-490B-A2FB-9124A37E50BE}" type="datetimeFigureOut">
              <a:rPr lang="en-US" smtClean="0"/>
              <a:t>11/07/2019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257014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FADE-6324-490B-A2FB-9124A37E50BE}" type="datetimeFigureOut">
              <a:rPr lang="en-US" smtClean="0"/>
              <a:t>11/07/2019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59850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FADE-6324-490B-A2FB-9124A37E50BE}" type="datetimeFigureOut">
              <a:rPr lang="en-US" smtClean="0"/>
              <a:t>11/07/2019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174065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1FADE-6324-490B-A2FB-9124A37E50BE}" type="datetimeFigureOut">
              <a:rPr lang="en-US" smtClean="0"/>
              <a:t>11/07/2019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BF14-B535-4A75-9BE4-AB7E36D1E1EF}" type="slidenum">
              <a:rPr lang="en-US" smtClean="0"/>
              <a:t>‹#›</a:t>
            </a:fld>
            <a:endParaRPr lang="en-US"/>
          </a:p>
        </p:txBody>
      </p:sp>
    </p:spTree>
    <p:extLst>
      <p:ext uri="{BB962C8B-B14F-4D97-AF65-F5344CB8AC3E}">
        <p14:creationId xmlns:p14="http://schemas.microsoft.com/office/powerpoint/2010/main" val="10295452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effrey.Bolkhovsky@uconn.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1859279"/>
            <a:ext cx="9144000" cy="2039303"/>
          </a:xfrm>
        </p:spPr>
        <p:txBody>
          <a:bodyPr>
            <a:normAutofit fontScale="90000"/>
          </a:bodyPr>
          <a:lstStyle/>
          <a:p>
            <a:r>
              <a:rPr lang="en-US" dirty="0" smtClean="0"/>
              <a:t>Human Factors Engineering</a:t>
            </a:r>
            <a:br>
              <a:rPr lang="en-US" dirty="0" smtClean="0"/>
            </a:br>
            <a:r>
              <a:rPr lang="en-US" dirty="0" smtClean="0"/>
              <a:t>BME 6086 / BME 4985</a:t>
            </a:r>
            <a:endParaRPr lang="en-US" dirty="0"/>
          </a:p>
        </p:txBody>
      </p:sp>
      <p:sp>
        <p:nvSpPr>
          <p:cNvPr id="3" name="Title 1"/>
          <p:cNvSpPr txBox="1">
            <a:spLocks/>
          </p:cNvSpPr>
          <p:nvPr/>
        </p:nvSpPr>
        <p:spPr>
          <a:xfrm>
            <a:off x="1699260" y="3543299"/>
            <a:ext cx="9144000" cy="20393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t>Jeffrey Bolkhovsky, Naval Submarine Medical Research Laboratory, University of Connecticut</a:t>
            </a:r>
          </a:p>
          <a:p>
            <a:r>
              <a:rPr lang="en-US" sz="2800" dirty="0" smtClean="0">
                <a:hlinkClick r:id="rId2"/>
              </a:rPr>
              <a:t>Jeffrey.Bolkhovsky@uconn.edu</a:t>
            </a:r>
            <a:r>
              <a:rPr lang="en-US" sz="2800" dirty="0" smtClean="0"/>
              <a:t> </a:t>
            </a:r>
            <a:endParaRPr lang="en-US" sz="2800" dirty="0" smtClean="0"/>
          </a:p>
          <a:p>
            <a:r>
              <a:rPr lang="en-US" sz="2400" dirty="0" smtClean="0"/>
              <a:t>Spring 2019</a:t>
            </a:r>
            <a:endParaRPr lang="en-US" sz="2400" dirty="0"/>
          </a:p>
        </p:txBody>
      </p:sp>
    </p:spTree>
    <p:extLst>
      <p:ext uri="{BB962C8B-B14F-4D97-AF65-F5344CB8AC3E}">
        <p14:creationId xmlns:p14="http://schemas.microsoft.com/office/powerpoint/2010/main" val="3350168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Human Factors be Used?</a:t>
            </a:r>
            <a:endParaRPr lang="en-US" dirty="0"/>
          </a:p>
        </p:txBody>
      </p:sp>
      <p:pic>
        <p:nvPicPr>
          <p:cNvPr id="4" name="Picture 7" descr="com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020" y="1546860"/>
            <a:ext cx="30638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ullshit_p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558" y="1470660"/>
            <a:ext cx="18573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garden_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20" y="3832860"/>
            <a:ext cx="3589338"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1"/>
          <p:cNvSpPr>
            <a:spLocks noChangeArrowheads="1"/>
          </p:cNvSpPr>
          <p:nvPr/>
        </p:nvSpPr>
        <p:spPr bwMode="auto">
          <a:xfrm>
            <a:off x="9380220" y="3070860"/>
            <a:ext cx="762000" cy="2819400"/>
          </a:xfrm>
          <a:prstGeom prst="curvedLeftArrow">
            <a:avLst>
              <a:gd name="adj1" fmla="val 74000"/>
              <a:gd name="adj2" fmla="val 148000"/>
              <a:gd name="adj3" fmla="val 33333"/>
            </a:avLst>
          </a:prstGeom>
          <a:solidFill>
            <a:srgbClr val="FF0000"/>
          </a:solidFill>
          <a:ln w="12700">
            <a:solidFill>
              <a:schemeClr val="tx1"/>
            </a:solidFill>
            <a:miter lim="800000"/>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8" name="AutoShape 22"/>
          <p:cNvSpPr>
            <a:spLocks noChangeArrowheads="1"/>
          </p:cNvSpPr>
          <p:nvPr/>
        </p:nvSpPr>
        <p:spPr bwMode="auto">
          <a:xfrm>
            <a:off x="4884420" y="2385060"/>
            <a:ext cx="1143000" cy="457200"/>
          </a:xfrm>
          <a:prstGeom prst="rightArrow">
            <a:avLst>
              <a:gd name="adj1" fmla="val 50000"/>
              <a:gd name="adj2" fmla="val 62500"/>
            </a:avLst>
          </a:prstGeom>
          <a:solidFill>
            <a:srgbClr val="FF0000"/>
          </a:solidFill>
          <a:ln w="12700">
            <a:solidFill>
              <a:schemeClr val="tx1"/>
            </a:solidFill>
            <a:miter lim="800000"/>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9" name="Text Box 23"/>
          <p:cNvSpPr txBox="1">
            <a:spLocks noChangeArrowheads="1"/>
          </p:cNvSpPr>
          <p:nvPr/>
        </p:nvSpPr>
        <p:spPr bwMode="auto">
          <a:xfrm>
            <a:off x="2217420" y="4777423"/>
            <a:ext cx="3124200" cy="1570037"/>
          </a:xfrm>
          <a:prstGeom prst="rect">
            <a:avLst/>
          </a:prstGeom>
          <a:noFill/>
          <a:ln w="28575">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pPr algn="l"/>
            <a:r>
              <a:rPr lang="en-US" altLang="en-US" i="0">
                <a:solidFill>
                  <a:srgbClr val="FFFF00"/>
                </a:solidFill>
              </a:rPr>
              <a:t>HFE, like cow manure, should be applied early, in small doses, and repeat as necessary. </a:t>
            </a:r>
          </a:p>
        </p:txBody>
      </p:sp>
    </p:spTree>
    <p:extLst>
      <p:ext uri="{BB962C8B-B14F-4D97-AF65-F5344CB8AC3E}">
        <p14:creationId xmlns:p14="http://schemas.microsoft.com/office/powerpoint/2010/main" val="434682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Factors Applied Correctly</a:t>
            </a:r>
            <a:endParaRPr lang="en-US" dirty="0"/>
          </a:p>
        </p:txBody>
      </p:sp>
      <p:pic>
        <p:nvPicPr>
          <p:cNvPr id="3" name="Picture 2"/>
          <p:cNvPicPr>
            <a:picLocks noChangeAspect="1"/>
          </p:cNvPicPr>
          <p:nvPr/>
        </p:nvPicPr>
        <p:blipFill>
          <a:blip r:embed="rId3"/>
          <a:stretch>
            <a:fillRect/>
          </a:stretch>
        </p:blipFill>
        <p:spPr>
          <a:xfrm>
            <a:off x="257148" y="1690688"/>
            <a:ext cx="11609579" cy="4284990"/>
          </a:xfrm>
          <a:prstGeom prst="rect">
            <a:avLst/>
          </a:prstGeom>
        </p:spPr>
      </p:pic>
    </p:spTree>
    <p:extLst>
      <p:ext uri="{BB962C8B-B14F-4D97-AF65-F5344CB8AC3E}">
        <p14:creationId xmlns:p14="http://schemas.microsoft.com/office/powerpoint/2010/main" val="14578512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524000" y="0"/>
            <a:ext cx="9144000" cy="1143000"/>
          </a:xfrm>
        </p:spPr>
        <p:txBody>
          <a:bodyPr/>
          <a:lstStyle/>
          <a:p>
            <a:pPr algn="ctr">
              <a:defRPr/>
            </a:pPr>
            <a:r>
              <a:rPr lang="en-US" sz="3200" b="1" u="sng">
                <a:solidFill>
                  <a:srgbClr val="FFFF00"/>
                </a:solidFill>
              </a:rPr>
              <a:t>The Human Element</a:t>
            </a:r>
          </a:p>
        </p:txBody>
      </p:sp>
      <p:grpSp>
        <p:nvGrpSpPr>
          <p:cNvPr id="2" name="Group 22"/>
          <p:cNvGrpSpPr>
            <a:grpSpLocks/>
          </p:cNvGrpSpPr>
          <p:nvPr/>
        </p:nvGrpSpPr>
        <p:grpSpPr bwMode="auto">
          <a:xfrm>
            <a:off x="6858000" y="1295400"/>
            <a:ext cx="3657600" cy="5105400"/>
            <a:chOff x="3360" y="816"/>
            <a:chExt cx="2304" cy="3216"/>
          </a:xfrm>
        </p:grpSpPr>
        <p:pic>
          <p:nvPicPr>
            <p:cNvPr id="36877" name="Picture 18" descr="trident_he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816"/>
              <a:ext cx="2256" cy="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9" descr="2009-04-27-Photo-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2496"/>
              <a:ext cx="230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1"/>
          <p:cNvGrpSpPr>
            <a:grpSpLocks/>
          </p:cNvGrpSpPr>
          <p:nvPr/>
        </p:nvGrpSpPr>
        <p:grpSpPr bwMode="auto">
          <a:xfrm>
            <a:off x="1752600" y="1143000"/>
            <a:ext cx="3733800" cy="5640388"/>
            <a:chOff x="144" y="720"/>
            <a:chExt cx="2352" cy="3553"/>
          </a:xfrm>
        </p:grpSpPr>
        <p:pic>
          <p:nvPicPr>
            <p:cNvPr id="36875" name="Picture 17" descr="students-stud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256"/>
              <a:ext cx="2304" cy="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20" descr="0075_students_studying_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720"/>
              <a:ext cx="2190"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69" name="Group 16"/>
          <p:cNvGrpSpPr>
            <a:grpSpLocks/>
          </p:cNvGrpSpPr>
          <p:nvPr/>
        </p:nvGrpSpPr>
        <p:grpSpPr bwMode="auto">
          <a:xfrm>
            <a:off x="4953000" y="1981200"/>
            <a:ext cx="2438400" cy="2438400"/>
            <a:chOff x="2160" y="1344"/>
            <a:chExt cx="1536" cy="1536"/>
          </a:xfrm>
        </p:grpSpPr>
        <p:sp>
          <p:nvSpPr>
            <p:cNvPr id="36870" name="Rectangle 9"/>
            <p:cNvSpPr>
              <a:spLocks noChangeArrowheads="1"/>
            </p:cNvSpPr>
            <p:nvPr/>
          </p:nvSpPr>
          <p:spPr bwMode="auto">
            <a:xfrm>
              <a:off x="2160" y="1344"/>
              <a:ext cx="1536" cy="1536"/>
            </a:xfrm>
            <a:prstGeom prst="rect">
              <a:avLst/>
            </a:prstGeom>
            <a:solidFill>
              <a:srgbClr val="FFCC00"/>
            </a:solidFill>
            <a:ln w="44450">
              <a:solidFill>
                <a:schemeClr val="tx1"/>
              </a:solidFill>
              <a:miter lim="800000"/>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9600" b="1" i="0">
                  <a:latin typeface="Arial" panose="020B0604020202020204" pitchFamily="34" charset="0"/>
                </a:rPr>
                <a:t>Hu</a:t>
              </a:r>
            </a:p>
          </p:txBody>
        </p:sp>
        <p:sp>
          <p:nvSpPr>
            <p:cNvPr id="36871" name="Rectangle 11"/>
            <p:cNvSpPr>
              <a:spLocks noChangeArrowheads="1"/>
            </p:cNvSpPr>
            <p:nvPr/>
          </p:nvSpPr>
          <p:spPr bwMode="auto">
            <a:xfrm>
              <a:off x="2976" y="1372"/>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pPr algn="r"/>
              <a:r>
                <a:rPr lang="en-US" altLang="en-US" sz="1600" b="1" i="0"/>
                <a:t>6.785 x 10</a:t>
              </a:r>
              <a:r>
                <a:rPr lang="en-US" altLang="en-US" sz="1600" b="1" i="0" baseline="50000"/>
                <a:t>9</a:t>
              </a:r>
              <a:r>
                <a:rPr lang="en-US" altLang="en-US" sz="1600" b="1" i="0"/>
                <a:t>  </a:t>
              </a:r>
            </a:p>
          </p:txBody>
        </p:sp>
        <p:sp>
          <p:nvSpPr>
            <p:cNvPr id="36872" name="Rectangle 12"/>
            <p:cNvSpPr>
              <a:spLocks noChangeArrowheads="1"/>
            </p:cNvSpPr>
            <p:nvPr/>
          </p:nvSpPr>
          <p:spPr bwMode="auto">
            <a:xfrm>
              <a:off x="2592" y="2486"/>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b="1" i="0"/>
                <a:t>Human</a:t>
              </a:r>
            </a:p>
          </p:txBody>
        </p:sp>
        <p:sp>
          <p:nvSpPr>
            <p:cNvPr id="36873" name="Rectangle 14"/>
            <p:cNvSpPr>
              <a:spLocks noChangeArrowheads="1"/>
            </p:cNvSpPr>
            <p:nvPr/>
          </p:nvSpPr>
          <p:spPr bwMode="auto">
            <a:xfrm>
              <a:off x="2160" y="1372"/>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pPr algn="l"/>
              <a:r>
                <a:rPr lang="en-US" altLang="en-US" sz="1600" b="1" i="0"/>
                <a:t>2009</a:t>
              </a:r>
            </a:p>
          </p:txBody>
        </p:sp>
        <p:sp>
          <p:nvSpPr>
            <p:cNvPr id="36874" name="Line 15"/>
            <p:cNvSpPr>
              <a:spLocks noChangeShapeType="1"/>
            </p:cNvSpPr>
            <p:nvPr/>
          </p:nvSpPr>
          <p:spPr bwMode="auto">
            <a:xfrm>
              <a:off x="2448" y="2448"/>
              <a:ext cx="9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50676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a:xfrm>
            <a:off x="1600201" y="2362200"/>
            <a:ext cx="9007475" cy="1219200"/>
          </a:xfrm>
        </p:spPr>
        <p:txBody>
          <a:bodyPr/>
          <a:lstStyle/>
          <a:p>
            <a:pPr algn="ctr">
              <a:defRPr/>
            </a:pPr>
            <a:r>
              <a:rPr lang="en-US" sz="3600" b="1" u="sng" dirty="0">
                <a:solidFill>
                  <a:srgbClr val="FFFF00"/>
                </a:solidFill>
                <a:cs typeface="Times New Roman" pitchFamily="18" charset="0"/>
              </a:rPr>
              <a:t>Pop Quiz</a:t>
            </a:r>
          </a:p>
        </p:txBody>
      </p:sp>
    </p:spTree>
    <p:extLst>
      <p:ext uri="{BB962C8B-B14F-4D97-AF65-F5344CB8AC3E}">
        <p14:creationId xmlns:p14="http://schemas.microsoft.com/office/powerpoint/2010/main" val="21362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864" y="1339850"/>
            <a:ext cx="7689215" cy="535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AutoShape 2"/>
          <p:cNvSpPr>
            <a:spLocks noGrp="1" noChangeArrowheads="1"/>
          </p:cNvSpPr>
          <p:nvPr>
            <p:ph type="title"/>
          </p:nvPr>
        </p:nvSpPr>
        <p:spPr>
          <a:xfrm>
            <a:off x="2094864" y="0"/>
            <a:ext cx="7810500" cy="1343025"/>
          </a:xfrm>
        </p:spPr>
        <p:txBody>
          <a:bodyPr/>
          <a:lstStyle/>
          <a:p>
            <a:pPr>
              <a:defRPr/>
            </a:pPr>
            <a:r>
              <a:rPr lang="en-US" dirty="0" smtClean="0"/>
              <a:t>1) Which is a US penny?</a:t>
            </a:r>
          </a:p>
        </p:txBody>
      </p:sp>
    </p:spTree>
    <p:extLst>
      <p:ext uri="{BB962C8B-B14F-4D97-AF65-F5344CB8AC3E}">
        <p14:creationId xmlns:p14="http://schemas.microsoft.com/office/powerpoint/2010/main" val="3043769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ChangeArrowheads="1"/>
          </p:cNvSpPr>
          <p:nvPr/>
        </p:nvSpPr>
        <p:spPr bwMode="auto">
          <a:xfrm>
            <a:off x="6237289" y="5426076"/>
            <a:ext cx="763587" cy="887413"/>
          </a:xfrm>
          <a:prstGeom prst="rect">
            <a:avLst/>
          </a:prstGeom>
          <a:solidFill>
            <a:srgbClr val="FFC000"/>
          </a:solidFill>
          <a:ln w="20638">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15" name="Rectangle 12"/>
          <p:cNvSpPr>
            <a:spLocks noChangeArrowheads="1"/>
          </p:cNvSpPr>
          <p:nvPr/>
        </p:nvSpPr>
        <p:spPr bwMode="auto">
          <a:xfrm>
            <a:off x="5180014" y="4521200"/>
            <a:ext cx="763587" cy="889000"/>
          </a:xfrm>
          <a:prstGeom prst="rect">
            <a:avLst/>
          </a:prstGeom>
          <a:solidFill>
            <a:srgbClr val="FFC000"/>
          </a:solidFill>
          <a:ln w="20638">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16" name="Rectangle 11"/>
          <p:cNvSpPr>
            <a:spLocks noChangeArrowheads="1"/>
          </p:cNvSpPr>
          <p:nvPr/>
        </p:nvSpPr>
        <p:spPr bwMode="auto">
          <a:xfrm>
            <a:off x="4189414" y="3835401"/>
            <a:ext cx="763587" cy="887413"/>
          </a:xfrm>
          <a:prstGeom prst="rect">
            <a:avLst/>
          </a:prstGeom>
          <a:solidFill>
            <a:srgbClr val="FFC000"/>
          </a:solidFill>
          <a:ln w="20638">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17" name="Rectangle 9"/>
          <p:cNvSpPr>
            <a:spLocks noChangeArrowheads="1"/>
          </p:cNvSpPr>
          <p:nvPr/>
        </p:nvSpPr>
        <p:spPr bwMode="auto">
          <a:xfrm>
            <a:off x="3324225" y="3049588"/>
            <a:ext cx="763588" cy="889000"/>
          </a:xfrm>
          <a:prstGeom prst="rect">
            <a:avLst/>
          </a:prstGeom>
          <a:solidFill>
            <a:srgbClr val="FFC000"/>
          </a:solidFill>
          <a:ln w="20638">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7890" name="AutoShape 2"/>
          <p:cNvSpPr>
            <a:spLocks noGrp="1" noChangeArrowheads="1"/>
          </p:cNvSpPr>
          <p:nvPr>
            <p:ph type="title"/>
          </p:nvPr>
        </p:nvSpPr>
        <p:spPr>
          <a:xfrm>
            <a:off x="1676400" y="152400"/>
            <a:ext cx="8915400" cy="2590800"/>
          </a:xfrm>
        </p:spPr>
        <p:txBody>
          <a:bodyPr>
            <a:normAutofit fontScale="90000"/>
          </a:bodyPr>
          <a:lstStyle/>
          <a:p>
            <a:pPr marL="514350" indent="-514350">
              <a:buFontTx/>
              <a:buAutoNum type="arabicParenR" startAt="2"/>
              <a:defRPr/>
            </a:pPr>
            <a:r>
              <a:rPr lang="en-US" sz="2800" dirty="0" smtClean="0"/>
              <a:t>Suppose </a:t>
            </a:r>
            <a:r>
              <a:rPr lang="en-US" sz="2800" dirty="0"/>
              <a:t>each card has a number on one side and a letter on the other. Which of these cards are worth turning over if you want to know whether the statement below is false?</a:t>
            </a:r>
            <a:br>
              <a:rPr lang="en-US" sz="2800" dirty="0"/>
            </a:br>
            <a:r>
              <a:rPr lang="en-US" sz="2800" dirty="0"/>
              <a:t>…</a:t>
            </a:r>
            <a:br>
              <a:rPr lang="en-US" sz="2800" dirty="0"/>
            </a:br>
            <a:r>
              <a:rPr lang="en-US" sz="2800" dirty="0"/>
              <a:t>	"If a card has a vowel on one side,</a:t>
            </a:r>
            <a:br>
              <a:rPr lang="en-US" sz="2800" dirty="0"/>
            </a:br>
            <a:r>
              <a:rPr lang="en-US" sz="2800" dirty="0"/>
              <a:t>then it has an even number on the other side."</a:t>
            </a:r>
          </a:p>
        </p:txBody>
      </p:sp>
      <p:sp>
        <p:nvSpPr>
          <p:cNvPr id="13319" name="Rectangle 5"/>
          <p:cNvSpPr>
            <a:spLocks noChangeArrowheads="1"/>
          </p:cNvSpPr>
          <p:nvPr/>
        </p:nvSpPr>
        <p:spPr bwMode="auto">
          <a:xfrm>
            <a:off x="3594100" y="3352800"/>
            <a:ext cx="1987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700" dirty="0">
                <a:solidFill>
                  <a:srgbClr val="000000"/>
                </a:solidFill>
                <a:latin typeface="Geneva"/>
              </a:rPr>
              <a:t>A</a:t>
            </a:r>
            <a:r>
              <a:rPr lang="en-US" altLang="en-US" sz="1700" dirty="0" smtClean="0">
                <a:solidFill>
                  <a:srgbClr val="000000"/>
                </a:solidFill>
                <a:latin typeface="Geneva"/>
              </a:rPr>
              <a:t> </a:t>
            </a:r>
            <a:endParaRPr lang="en-US" altLang="en-US" dirty="0"/>
          </a:p>
        </p:txBody>
      </p:sp>
      <p:sp>
        <p:nvSpPr>
          <p:cNvPr id="13320" name="Rectangle 6"/>
          <p:cNvSpPr>
            <a:spLocks noChangeArrowheads="1"/>
          </p:cNvSpPr>
          <p:nvPr/>
        </p:nvSpPr>
        <p:spPr bwMode="auto">
          <a:xfrm>
            <a:off x="4503738" y="4149725"/>
            <a:ext cx="1570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700" dirty="0">
                <a:solidFill>
                  <a:srgbClr val="000000"/>
                </a:solidFill>
                <a:latin typeface="Geneva"/>
              </a:rPr>
              <a:t>D</a:t>
            </a:r>
            <a:endParaRPr lang="en-US" altLang="en-US" dirty="0"/>
          </a:p>
        </p:txBody>
      </p:sp>
      <p:sp>
        <p:nvSpPr>
          <p:cNvPr id="13321" name="Rectangle 7"/>
          <p:cNvSpPr>
            <a:spLocks noChangeArrowheads="1"/>
          </p:cNvSpPr>
          <p:nvPr/>
        </p:nvSpPr>
        <p:spPr bwMode="auto">
          <a:xfrm>
            <a:off x="5502275" y="48148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700" dirty="0">
                <a:solidFill>
                  <a:srgbClr val="000000"/>
                </a:solidFill>
                <a:latin typeface="Geneva"/>
              </a:rPr>
              <a:t>4</a:t>
            </a:r>
            <a:endParaRPr lang="en-US" altLang="en-US" dirty="0"/>
          </a:p>
        </p:txBody>
      </p:sp>
      <p:sp>
        <p:nvSpPr>
          <p:cNvPr id="13322" name="Rectangle 8"/>
          <p:cNvSpPr>
            <a:spLocks noChangeArrowheads="1"/>
          </p:cNvSpPr>
          <p:nvPr/>
        </p:nvSpPr>
        <p:spPr bwMode="auto">
          <a:xfrm>
            <a:off x="6556375" y="571500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700" dirty="0">
                <a:solidFill>
                  <a:srgbClr val="000000"/>
                </a:solidFill>
                <a:latin typeface="Geneva"/>
              </a:rPr>
              <a:t>7</a:t>
            </a:r>
            <a:endParaRPr lang="en-US" altLang="en-US" dirty="0"/>
          </a:p>
        </p:txBody>
      </p:sp>
    </p:spTree>
    <p:extLst>
      <p:ext uri="{BB962C8B-B14F-4D97-AF65-F5344CB8AC3E}">
        <p14:creationId xmlns:p14="http://schemas.microsoft.com/office/powerpoint/2010/main" val="3269370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85850" y="1899039"/>
            <a:ext cx="7020300" cy="4768505"/>
          </a:xfrm>
          <a:prstGeom prst="rect">
            <a:avLst/>
          </a:prstGeom>
        </p:spPr>
      </p:pic>
      <p:sp>
        <p:nvSpPr>
          <p:cNvPr id="5" name="AutoShape 2"/>
          <p:cNvSpPr>
            <a:spLocks noGrp="1" noChangeArrowheads="1"/>
          </p:cNvSpPr>
          <p:nvPr>
            <p:ph type="title"/>
          </p:nvPr>
        </p:nvSpPr>
        <p:spPr>
          <a:xfrm>
            <a:off x="1714500" y="-228600"/>
            <a:ext cx="8915400" cy="2590800"/>
          </a:xfrm>
        </p:spPr>
        <p:txBody>
          <a:bodyPr/>
          <a:lstStyle/>
          <a:p>
            <a:pPr>
              <a:defRPr/>
            </a:pPr>
            <a:r>
              <a:rPr lang="en-US" sz="2800" dirty="0" smtClean="0"/>
              <a:t>3) Rank Order the Quality of these switch to light mappings</a:t>
            </a:r>
            <a:br>
              <a:rPr lang="en-US" sz="2800" dirty="0" smtClean="0"/>
            </a:br>
            <a:r>
              <a:rPr lang="en-US" sz="2800" dirty="0"/>
              <a:t> </a:t>
            </a:r>
            <a:r>
              <a:rPr lang="en-US" sz="2800" dirty="0" smtClean="0"/>
              <a:t>    based on how fast it takes a user to turn on a given light.</a:t>
            </a:r>
            <a:endParaRPr lang="en-US" sz="2800" dirty="0"/>
          </a:p>
        </p:txBody>
      </p:sp>
    </p:spTree>
    <p:extLst>
      <p:ext uri="{BB962C8B-B14F-4D97-AF65-F5344CB8AC3E}">
        <p14:creationId xmlns:p14="http://schemas.microsoft.com/office/powerpoint/2010/main" val="38254597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a:xfrm>
            <a:off x="1600201" y="2362200"/>
            <a:ext cx="9007475" cy="1219200"/>
          </a:xfrm>
        </p:spPr>
        <p:txBody>
          <a:bodyPr/>
          <a:lstStyle/>
          <a:p>
            <a:pPr algn="ctr">
              <a:defRPr/>
            </a:pPr>
            <a:r>
              <a:rPr lang="en-US" sz="3600" b="1" u="sng" dirty="0">
                <a:solidFill>
                  <a:srgbClr val="FFFF00"/>
                </a:solidFill>
                <a:cs typeface="Times New Roman" pitchFamily="18" charset="0"/>
              </a:rPr>
              <a:t>Answers</a:t>
            </a:r>
          </a:p>
        </p:txBody>
      </p:sp>
    </p:spTree>
    <p:extLst>
      <p:ext uri="{BB962C8B-B14F-4D97-AF65-F5344CB8AC3E}">
        <p14:creationId xmlns:p14="http://schemas.microsoft.com/office/powerpoint/2010/main" val="341671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283" y="1371600"/>
            <a:ext cx="7758017" cy="539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AutoShape 2"/>
          <p:cNvSpPr>
            <a:spLocks noGrp="1" noChangeArrowheads="1"/>
          </p:cNvSpPr>
          <p:nvPr>
            <p:ph type="title"/>
          </p:nvPr>
        </p:nvSpPr>
        <p:spPr>
          <a:xfrm>
            <a:off x="2209800" y="188596"/>
            <a:ext cx="7810500" cy="1343025"/>
          </a:xfrm>
        </p:spPr>
        <p:txBody>
          <a:bodyPr/>
          <a:lstStyle/>
          <a:p>
            <a:pPr>
              <a:defRPr/>
            </a:pPr>
            <a:r>
              <a:rPr lang="en-US" dirty="0" smtClean="0"/>
              <a:t>1) Which is a US penny?</a:t>
            </a:r>
          </a:p>
        </p:txBody>
      </p:sp>
      <p:sp>
        <p:nvSpPr>
          <p:cNvPr id="15364" name="Oval 3"/>
          <p:cNvSpPr>
            <a:spLocks noChangeArrowheads="1"/>
          </p:cNvSpPr>
          <p:nvPr/>
        </p:nvSpPr>
        <p:spPr bwMode="auto">
          <a:xfrm>
            <a:off x="2440010" y="1451315"/>
            <a:ext cx="1650026" cy="1650026"/>
          </a:xfrm>
          <a:prstGeom prst="ellipse">
            <a:avLst/>
          </a:prstGeom>
          <a:noFill/>
          <a:ln w="38100" algn="ctr">
            <a:solidFill>
              <a:srgbClr val="FF00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319370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ChangeArrowheads="1"/>
          </p:cNvSpPr>
          <p:nvPr/>
        </p:nvSpPr>
        <p:spPr bwMode="auto">
          <a:xfrm>
            <a:off x="6237289" y="5426076"/>
            <a:ext cx="763587" cy="887413"/>
          </a:xfrm>
          <a:prstGeom prst="rect">
            <a:avLst/>
          </a:prstGeom>
          <a:solidFill>
            <a:srgbClr val="FFC000"/>
          </a:solidFill>
          <a:ln w="20638">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15" name="Rectangle 12"/>
          <p:cNvSpPr>
            <a:spLocks noChangeArrowheads="1"/>
          </p:cNvSpPr>
          <p:nvPr/>
        </p:nvSpPr>
        <p:spPr bwMode="auto">
          <a:xfrm>
            <a:off x="5180014" y="4521200"/>
            <a:ext cx="763587" cy="889000"/>
          </a:xfrm>
          <a:prstGeom prst="rect">
            <a:avLst/>
          </a:prstGeom>
          <a:solidFill>
            <a:srgbClr val="FFC000"/>
          </a:solidFill>
          <a:ln w="20638">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16" name="Rectangle 11"/>
          <p:cNvSpPr>
            <a:spLocks noChangeArrowheads="1"/>
          </p:cNvSpPr>
          <p:nvPr/>
        </p:nvSpPr>
        <p:spPr bwMode="auto">
          <a:xfrm>
            <a:off x="4189414" y="3835401"/>
            <a:ext cx="763587" cy="887413"/>
          </a:xfrm>
          <a:prstGeom prst="rect">
            <a:avLst/>
          </a:prstGeom>
          <a:solidFill>
            <a:srgbClr val="FFC000"/>
          </a:solidFill>
          <a:ln w="20638">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17" name="Rectangle 9"/>
          <p:cNvSpPr>
            <a:spLocks noChangeArrowheads="1"/>
          </p:cNvSpPr>
          <p:nvPr/>
        </p:nvSpPr>
        <p:spPr bwMode="auto">
          <a:xfrm>
            <a:off x="3324225" y="3049588"/>
            <a:ext cx="763588" cy="889000"/>
          </a:xfrm>
          <a:prstGeom prst="rect">
            <a:avLst/>
          </a:prstGeom>
          <a:solidFill>
            <a:srgbClr val="FFC000"/>
          </a:solidFill>
          <a:ln w="20638">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7890" name="AutoShape 2"/>
          <p:cNvSpPr>
            <a:spLocks noGrp="1" noChangeArrowheads="1"/>
          </p:cNvSpPr>
          <p:nvPr>
            <p:ph type="title"/>
          </p:nvPr>
        </p:nvSpPr>
        <p:spPr>
          <a:xfrm>
            <a:off x="1676400" y="152400"/>
            <a:ext cx="8915400" cy="2590800"/>
          </a:xfrm>
        </p:spPr>
        <p:txBody>
          <a:bodyPr>
            <a:normAutofit fontScale="90000"/>
          </a:bodyPr>
          <a:lstStyle/>
          <a:p>
            <a:pPr marL="514350" indent="-514350">
              <a:buFontTx/>
              <a:buAutoNum type="arabicParenR" startAt="2"/>
              <a:defRPr/>
            </a:pPr>
            <a:r>
              <a:rPr lang="en-US" sz="2800" dirty="0" smtClean="0"/>
              <a:t>Suppose </a:t>
            </a:r>
            <a:r>
              <a:rPr lang="en-US" sz="2800" dirty="0"/>
              <a:t>each card has a number on one side and a letter on the other. Which of these cards are worth turning over if you want to know whether the statement below is false?</a:t>
            </a:r>
            <a:br>
              <a:rPr lang="en-US" sz="2800" dirty="0"/>
            </a:br>
            <a:r>
              <a:rPr lang="en-US" sz="2800" dirty="0"/>
              <a:t>…</a:t>
            </a:r>
            <a:br>
              <a:rPr lang="en-US" sz="2800" dirty="0"/>
            </a:br>
            <a:r>
              <a:rPr lang="en-US" sz="2800" dirty="0"/>
              <a:t>	"If a card has a vowel on one side,</a:t>
            </a:r>
            <a:br>
              <a:rPr lang="en-US" sz="2800" dirty="0"/>
            </a:br>
            <a:r>
              <a:rPr lang="en-US" sz="2800" dirty="0"/>
              <a:t>then it has an even number on the other side."</a:t>
            </a:r>
          </a:p>
        </p:txBody>
      </p:sp>
      <p:sp>
        <p:nvSpPr>
          <p:cNvPr id="13319" name="Rectangle 5"/>
          <p:cNvSpPr>
            <a:spLocks noChangeArrowheads="1"/>
          </p:cNvSpPr>
          <p:nvPr/>
        </p:nvSpPr>
        <p:spPr bwMode="auto">
          <a:xfrm>
            <a:off x="3594100" y="3352800"/>
            <a:ext cx="1987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700" dirty="0">
                <a:solidFill>
                  <a:srgbClr val="000000"/>
                </a:solidFill>
                <a:latin typeface="Geneva"/>
              </a:rPr>
              <a:t>A</a:t>
            </a:r>
            <a:r>
              <a:rPr lang="en-US" altLang="en-US" sz="1700" dirty="0" smtClean="0">
                <a:solidFill>
                  <a:srgbClr val="000000"/>
                </a:solidFill>
                <a:latin typeface="Geneva"/>
              </a:rPr>
              <a:t> </a:t>
            </a:r>
            <a:endParaRPr lang="en-US" altLang="en-US" dirty="0"/>
          </a:p>
        </p:txBody>
      </p:sp>
      <p:sp>
        <p:nvSpPr>
          <p:cNvPr id="13320" name="Rectangle 6"/>
          <p:cNvSpPr>
            <a:spLocks noChangeArrowheads="1"/>
          </p:cNvSpPr>
          <p:nvPr/>
        </p:nvSpPr>
        <p:spPr bwMode="auto">
          <a:xfrm>
            <a:off x="4503738" y="4149725"/>
            <a:ext cx="1570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700" dirty="0">
                <a:solidFill>
                  <a:srgbClr val="000000"/>
                </a:solidFill>
                <a:latin typeface="Geneva"/>
              </a:rPr>
              <a:t>D</a:t>
            </a:r>
            <a:endParaRPr lang="en-US" altLang="en-US" dirty="0"/>
          </a:p>
        </p:txBody>
      </p:sp>
      <p:sp>
        <p:nvSpPr>
          <p:cNvPr id="13321" name="Rectangle 7"/>
          <p:cNvSpPr>
            <a:spLocks noChangeArrowheads="1"/>
          </p:cNvSpPr>
          <p:nvPr/>
        </p:nvSpPr>
        <p:spPr bwMode="auto">
          <a:xfrm>
            <a:off x="5502275" y="48148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700" dirty="0">
                <a:solidFill>
                  <a:srgbClr val="000000"/>
                </a:solidFill>
                <a:latin typeface="Geneva"/>
              </a:rPr>
              <a:t>4</a:t>
            </a:r>
            <a:endParaRPr lang="en-US" altLang="en-US" dirty="0"/>
          </a:p>
        </p:txBody>
      </p:sp>
      <p:sp>
        <p:nvSpPr>
          <p:cNvPr id="13322" name="Rectangle 8"/>
          <p:cNvSpPr>
            <a:spLocks noChangeArrowheads="1"/>
          </p:cNvSpPr>
          <p:nvPr/>
        </p:nvSpPr>
        <p:spPr bwMode="auto">
          <a:xfrm>
            <a:off x="6556375" y="571500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700" dirty="0">
                <a:solidFill>
                  <a:srgbClr val="000000"/>
                </a:solidFill>
                <a:latin typeface="Geneva"/>
              </a:rPr>
              <a:t>7</a:t>
            </a:r>
            <a:endParaRPr lang="en-US" altLang="en-US" dirty="0"/>
          </a:p>
        </p:txBody>
      </p:sp>
      <p:sp>
        <p:nvSpPr>
          <p:cNvPr id="11" name="Text Box 5"/>
          <p:cNvSpPr txBox="1">
            <a:spLocks noChangeArrowheads="1"/>
          </p:cNvSpPr>
          <p:nvPr/>
        </p:nvSpPr>
        <p:spPr bwMode="auto">
          <a:xfrm>
            <a:off x="4006850" y="27178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dirty="0">
                <a:solidFill>
                  <a:srgbClr val="FFFF00"/>
                </a:solidFill>
              </a:rPr>
              <a:t>check</a:t>
            </a:r>
          </a:p>
        </p:txBody>
      </p:sp>
      <p:sp>
        <p:nvSpPr>
          <p:cNvPr id="12" name="Text Box 6"/>
          <p:cNvSpPr txBox="1">
            <a:spLocks noChangeArrowheads="1"/>
          </p:cNvSpPr>
          <p:nvPr/>
        </p:nvSpPr>
        <p:spPr bwMode="auto">
          <a:xfrm>
            <a:off x="5005389" y="3359150"/>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a:solidFill>
                  <a:srgbClr val="FFFF00"/>
                </a:solidFill>
              </a:rPr>
              <a:t>safe</a:t>
            </a:r>
          </a:p>
        </p:txBody>
      </p:sp>
      <p:sp>
        <p:nvSpPr>
          <p:cNvPr id="13" name="Text Box 7"/>
          <p:cNvSpPr txBox="1">
            <a:spLocks noChangeArrowheads="1"/>
          </p:cNvSpPr>
          <p:nvPr/>
        </p:nvSpPr>
        <p:spPr bwMode="auto">
          <a:xfrm>
            <a:off x="6037264" y="4095750"/>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a:solidFill>
                  <a:srgbClr val="FFFF00"/>
                </a:solidFill>
              </a:rPr>
              <a:t>safe</a:t>
            </a:r>
          </a:p>
        </p:txBody>
      </p:sp>
      <p:sp>
        <p:nvSpPr>
          <p:cNvPr id="14" name="Text Box 8"/>
          <p:cNvSpPr txBox="1">
            <a:spLocks noChangeArrowheads="1"/>
          </p:cNvSpPr>
          <p:nvPr/>
        </p:nvSpPr>
        <p:spPr bwMode="auto">
          <a:xfrm>
            <a:off x="7086600" y="5105401"/>
            <a:ext cx="88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a:solidFill>
                  <a:srgbClr val="FFFF00"/>
                </a:solidFill>
              </a:rPr>
              <a:t>check</a:t>
            </a:r>
          </a:p>
        </p:txBody>
      </p:sp>
      <p:graphicFrame>
        <p:nvGraphicFramePr>
          <p:cNvPr id="2" name="Table 1"/>
          <p:cNvGraphicFramePr>
            <a:graphicFrameLocks noGrp="1"/>
          </p:cNvGraphicFramePr>
          <p:nvPr>
            <p:extLst>
              <p:ext uri="{D42A27DB-BD31-4B8C-83A1-F6EECF244321}">
                <p14:modId xmlns:p14="http://schemas.microsoft.com/office/powerpoint/2010/main" val="3280659028"/>
              </p:ext>
            </p:extLst>
          </p:nvPr>
        </p:nvGraphicFramePr>
        <p:xfrm>
          <a:off x="8926510" y="5426076"/>
          <a:ext cx="3265490" cy="1617333"/>
        </p:xfrm>
        <a:graphic>
          <a:graphicData uri="http://schemas.openxmlformats.org/drawingml/2006/table">
            <a:tbl>
              <a:tblPr/>
              <a:tblGrid>
                <a:gridCol w="3265490">
                  <a:extLst>
                    <a:ext uri="{9D8B030D-6E8A-4147-A177-3AD203B41FA5}">
                      <a16:colId xmlns:a16="http://schemas.microsoft.com/office/drawing/2014/main" xmlns="" val="2419284188"/>
                    </a:ext>
                  </a:extLst>
                </a:gridCol>
              </a:tblGrid>
              <a:tr h="1617333">
                <a:tc>
                  <a:txBody>
                    <a:bodyPr/>
                    <a:lstStyle/>
                    <a:p>
                      <a:r>
                        <a:rPr lang="en-US" sz="1400" dirty="0">
                          <a:effectLst/>
                          <a:latin typeface="verdana" panose="020B0604030504040204" pitchFamily="34" charset="0"/>
                        </a:rPr>
                        <a:t/>
                      </a:r>
                      <a:br>
                        <a:rPr lang="en-US" sz="1400" dirty="0">
                          <a:effectLst/>
                          <a:latin typeface="verdana" panose="020B0604030504040204" pitchFamily="34" charset="0"/>
                        </a:rPr>
                      </a:br>
                      <a:r>
                        <a:rPr lang="en-US" sz="1400" dirty="0" err="1">
                          <a:effectLst/>
                          <a:latin typeface="verdana" panose="020B0604030504040204" pitchFamily="34" charset="0"/>
                        </a:rPr>
                        <a:t>Wason</a:t>
                      </a:r>
                      <a:r>
                        <a:rPr lang="en-US" sz="1400" dirty="0">
                          <a:effectLst/>
                          <a:latin typeface="verdana" panose="020B0604030504040204" pitchFamily="34" charset="0"/>
                        </a:rPr>
                        <a:t>, P. C., &amp; Johnson-Laird, P. N. (1972). </a:t>
                      </a:r>
                      <a:r>
                        <a:rPr lang="en-US" sz="1400" i="1" dirty="0">
                          <a:effectLst/>
                          <a:latin typeface="verdana" panose="020B0604030504040204" pitchFamily="34" charset="0"/>
                        </a:rPr>
                        <a:t>Psychology of Reasoning: Structure and Content.</a:t>
                      </a:r>
                      <a:r>
                        <a:rPr lang="en-US" sz="1400" dirty="0">
                          <a:effectLst/>
                          <a:latin typeface="verdana" panose="020B0604030504040204" pitchFamily="34" charset="0"/>
                        </a:rPr>
                        <a:t> Cambridge, MA: Harvard University Press.</a:t>
                      </a:r>
                    </a:p>
                  </a:txBody>
                  <a:tcPr marL="0" marR="0" marT="0" marB="0" anchor="ctr">
                    <a:lnL>
                      <a:noFill/>
                    </a:lnL>
                    <a:lnR>
                      <a:noFill/>
                    </a:lnR>
                    <a:lnT>
                      <a:noFill/>
                    </a:lnT>
                    <a:lnB>
                      <a:noFill/>
                    </a:lnB>
                  </a:tcPr>
                </a:tc>
                <a:extLst>
                  <a:ext uri="{0D108BD9-81ED-4DB2-BD59-A6C34878D82A}">
                    <a16:rowId xmlns:a16="http://schemas.microsoft.com/office/drawing/2014/main" xmlns="" val="65952202"/>
                  </a:ext>
                </a:extLst>
              </a:tr>
            </a:tbl>
          </a:graphicData>
        </a:graphic>
      </p:graphicFrame>
    </p:spTree>
    <p:extLst>
      <p:ext uri="{BB962C8B-B14F-4D97-AF65-F5344CB8AC3E}">
        <p14:creationId xmlns:p14="http://schemas.microsoft.com/office/powerpoint/2010/main" val="4335349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968776"/>
            <a:ext cx="11864340" cy="1754326"/>
          </a:xfrm>
          <a:prstGeom prst="rect">
            <a:avLst/>
          </a:prstGeom>
        </p:spPr>
        <p:txBody>
          <a:bodyPr wrap="square">
            <a:spAutoFit/>
          </a:bodyPr>
          <a:lstStyle/>
          <a:p>
            <a:r>
              <a:rPr lang="en-US" sz="3600" b="1" i="1" dirty="0"/>
              <a:t>“The most important thing in science is not so much to obtain new facts as to discover new ways of thinking about them.”</a:t>
            </a:r>
            <a:r>
              <a:rPr lang="en-US" sz="3600" i="1" dirty="0"/>
              <a:t> </a:t>
            </a:r>
            <a:br>
              <a:rPr lang="en-US" sz="3600" i="1" dirty="0"/>
            </a:br>
            <a:r>
              <a:rPr lang="en-US" sz="3600" i="1" dirty="0"/>
              <a:t>						    </a:t>
            </a:r>
            <a:r>
              <a:rPr lang="en-US" sz="3600" b="1" dirty="0"/>
              <a:t>Sir William Bragg</a:t>
            </a:r>
            <a:endParaRPr lang="en-US" sz="3600" dirty="0"/>
          </a:p>
        </p:txBody>
      </p:sp>
      <p:pic>
        <p:nvPicPr>
          <p:cNvPr id="5" name="Picture 3" descr="This is not a p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485" y="141616"/>
            <a:ext cx="6592570" cy="482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2793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85850" y="1864919"/>
            <a:ext cx="7020300" cy="4768505"/>
          </a:xfrm>
          <a:prstGeom prst="rect">
            <a:avLst/>
          </a:prstGeom>
        </p:spPr>
      </p:pic>
      <p:sp>
        <p:nvSpPr>
          <p:cNvPr id="5" name="AutoShape 2"/>
          <p:cNvSpPr>
            <a:spLocks noGrp="1" noChangeArrowheads="1"/>
          </p:cNvSpPr>
          <p:nvPr>
            <p:ph type="title"/>
          </p:nvPr>
        </p:nvSpPr>
        <p:spPr>
          <a:xfrm>
            <a:off x="2468880" y="-312420"/>
            <a:ext cx="8915400" cy="2590800"/>
          </a:xfrm>
        </p:spPr>
        <p:txBody>
          <a:bodyPr>
            <a:normAutofit/>
          </a:bodyPr>
          <a:lstStyle/>
          <a:p>
            <a:pPr>
              <a:defRPr/>
            </a:pPr>
            <a:r>
              <a:rPr lang="en-US" sz="2400" dirty="0" smtClean="0"/>
              <a:t>3) Rank Order the Quality of these switch to light mappings</a:t>
            </a:r>
            <a:br>
              <a:rPr lang="en-US" sz="2400" dirty="0" smtClean="0"/>
            </a:br>
            <a:r>
              <a:rPr lang="en-US" sz="2400" dirty="0"/>
              <a:t> </a:t>
            </a:r>
            <a:r>
              <a:rPr lang="en-US" sz="2400" dirty="0" smtClean="0"/>
              <a:t>    based on how fast it takes a user to turn on a given light.</a:t>
            </a:r>
            <a:br>
              <a:rPr lang="en-US" sz="2400" dirty="0" smtClean="0"/>
            </a:br>
            <a:r>
              <a:rPr lang="en-US" sz="2400" dirty="0"/>
              <a:t/>
            </a:r>
            <a:br>
              <a:rPr lang="en-US" sz="2400" dirty="0"/>
            </a:br>
            <a:r>
              <a:rPr lang="en-US" sz="2400" dirty="0"/>
              <a:t>a</a:t>
            </a:r>
            <a:r>
              <a:rPr lang="en-US" sz="2400" dirty="0" smtClean="0"/>
              <a:t> (411 </a:t>
            </a:r>
            <a:r>
              <a:rPr lang="en-US" sz="2400" dirty="0" err="1" smtClean="0"/>
              <a:t>ms</a:t>
            </a:r>
            <a:r>
              <a:rPr lang="en-US" sz="2400" dirty="0" smtClean="0"/>
              <a:t>), d (469 </a:t>
            </a:r>
            <a:r>
              <a:rPr lang="en-US" sz="2400" dirty="0" err="1"/>
              <a:t>ms</a:t>
            </a:r>
            <a:r>
              <a:rPr lang="en-US" sz="2400" dirty="0"/>
              <a:t>), </a:t>
            </a:r>
            <a:r>
              <a:rPr lang="en-US" sz="2400" dirty="0" smtClean="0"/>
              <a:t>b </a:t>
            </a:r>
            <a:r>
              <a:rPr lang="en-US" sz="2400" dirty="0"/>
              <a:t>and </a:t>
            </a:r>
            <a:r>
              <a:rPr lang="en-US" sz="2400" dirty="0" smtClean="0"/>
              <a:t>c </a:t>
            </a:r>
            <a:r>
              <a:rPr lang="en-US" sz="2400" dirty="0"/>
              <a:t>(each 539 </a:t>
            </a:r>
            <a:r>
              <a:rPr lang="en-US" sz="2400" dirty="0" err="1"/>
              <a:t>ms</a:t>
            </a:r>
            <a:r>
              <a:rPr lang="en-US" sz="2400" dirty="0" smtClean="0"/>
              <a:t>). [Payne 1995]</a:t>
            </a:r>
            <a:endParaRPr lang="en-US" sz="2400" dirty="0"/>
          </a:p>
        </p:txBody>
      </p:sp>
    </p:spTree>
    <p:extLst>
      <p:ext uri="{BB962C8B-B14F-4D97-AF65-F5344CB8AC3E}">
        <p14:creationId xmlns:p14="http://schemas.microsoft.com/office/powerpoint/2010/main" val="16085348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Human Factors Engineering</a:t>
            </a:r>
          </a:p>
        </p:txBody>
      </p:sp>
      <p:sp>
        <p:nvSpPr>
          <p:cNvPr id="3" name="Content Placeholder 2"/>
          <p:cNvSpPr>
            <a:spLocks noGrp="1"/>
          </p:cNvSpPr>
          <p:nvPr>
            <p:ph idx="1"/>
          </p:nvPr>
        </p:nvSpPr>
        <p:spPr/>
        <p:txBody>
          <a:bodyPr/>
          <a:lstStyle/>
          <a:p>
            <a:r>
              <a:rPr lang="en-US" dirty="0"/>
              <a:t>Fit the Job to the </a:t>
            </a:r>
            <a:r>
              <a:rPr lang="en-US" dirty="0" smtClean="0"/>
              <a:t>Person</a:t>
            </a:r>
            <a:endParaRPr lang="en-US" dirty="0"/>
          </a:p>
          <a:p>
            <a:pPr lvl="1"/>
            <a:r>
              <a:rPr lang="en-US" dirty="0"/>
              <a:t>Equipment Design</a:t>
            </a:r>
          </a:p>
          <a:p>
            <a:pPr lvl="1"/>
            <a:r>
              <a:rPr lang="en-US" dirty="0"/>
              <a:t>Work Flow/Process Design</a:t>
            </a:r>
          </a:p>
          <a:p>
            <a:pPr lvl="1"/>
            <a:r>
              <a:rPr lang="en-US" dirty="0"/>
              <a:t>Negotiation of working conditions and rewards</a:t>
            </a:r>
          </a:p>
          <a:p>
            <a:r>
              <a:rPr lang="en-US" dirty="0"/>
              <a:t>Fit the </a:t>
            </a:r>
            <a:r>
              <a:rPr lang="en-US" dirty="0" smtClean="0"/>
              <a:t>Person </a:t>
            </a:r>
            <a:r>
              <a:rPr lang="en-US" dirty="0"/>
              <a:t>to the Job</a:t>
            </a:r>
          </a:p>
          <a:p>
            <a:pPr lvl="1"/>
            <a:r>
              <a:rPr lang="en-US" dirty="0" smtClean="0"/>
              <a:t>Personnel </a:t>
            </a:r>
            <a:r>
              <a:rPr lang="en-US" dirty="0"/>
              <a:t>Selection</a:t>
            </a:r>
          </a:p>
          <a:p>
            <a:pPr lvl="1"/>
            <a:r>
              <a:rPr lang="en-US" dirty="0"/>
              <a:t>Training and Development</a:t>
            </a:r>
          </a:p>
          <a:p>
            <a:pPr lvl="1"/>
            <a:r>
              <a:rPr lang="en-US" dirty="0"/>
              <a:t>Occupational Guidance</a:t>
            </a:r>
          </a:p>
          <a:p>
            <a:endParaRPr lang="en-US" dirty="0"/>
          </a:p>
        </p:txBody>
      </p:sp>
    </p:spTree>
    <p:extLst>
      <p:ext uri="{BB962C8B-B14F-4D97-AF65-F5344CB8AC3E}">
        <p14:creationId xmlns:p14="http://schemas.microsoft.com/office/powerpoint/2010/main" val="23338907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Factors Problems</a:t>
            </a:r>
            <a:endParaRPr lang="en-US" dirty="0"/>
          </a:p>
        </p:txBody>
      </p:sp>
      <p:sp>
        <p:nvSpPr>
          <p:cNvPr id="3" name="Content Placeholder 2"/>
          <p:cNvSpPr>
            <a:spLocks noGrp="1"/>
          </p:cNvSpPr>
          <p:nvPr>
            <p:ph idx="1"/>
          </p:nvPr>
        </p:nvSpPr>
        <p:spPr/>
        <p:txBody>
          <a:bodyPr/>
          <a:lstStyle/>
          <a:p>
            <a:r>
              <a:rPr lang="en-US" dirty="0" smtClean="0"/>
              <a:t>Humans in systems not behaving as they should be.</a:t>
            </a:r>
          </a:p>
          <a:p>
            <a:r>
              <a:rPr lang="en-US" dirty="0" smtClean="0"/>
              <a:t>A problem which existing methods of design, evaluation, and procurement have somehow not captured, despite in-depth analysis.</a:t>
            </a:r>
          </a:p>
          <a:p>
            <a:r>
              <a:rPr lang="en-US" dirty="0" smtClean="0"/>
              <a:t>Frustratingly resistant to a whole range of purely technical innovations.</a:t>
            </a:r>
            <a:endParaRPr lang="en-US" dirty="0"/>
          </a:p>
        </p:txBody>
      </p:sp>
      <p:sp>
        <p:nvSpPr>
          <p:cNvPr id="4" name="Rectangle 3"/>
          <p:cNvSpPr/>
          <p:nvPr/>
        </p:nvSpPr>
        <p:spPr>
          <a:xfrm>
            <a:off x="0" y="6534834"/>
            <a:ext cx="10698480" cy="369332"/>
          </a:xfrm>
          <a:prstGeom prst="rect">
            <a:avLst/>
          </a:prstGeom>
        </p:spPr>
        <p:txBody>
          <a:bodyPr wrap="square">
            <a:spAutoFit/>
          </a:bodyPr>
          <a:lstStyle/>
          <a:p>
            <a:r>
              <a:rPr lang="en-US" dirty="0">
                <a:solidFill>
                  <a:schemeClr val="tx1">
                    <a:lumMod val="50000"/>
                  </a:schemeClr>
                </a:solidFill>
              </a:rPr>
              <a:t>Stanton, Neville A., et al. Human factors methods: a practical guide for engineering and design. CRC Press, 2017.</a:t>
            </a:r>
          </a:p>
        </p:txBody>
      </p:sp>
    </p:spTree>
    <p:extLst>
      <p:ext uri="{BB962C8B-B14F-4D97-AF65-F5344CB8AC3E}">
        <p14:creationId xmlns:p14="http://schemas.microsoft.com/office/powerpoint/2010/main" val="12495729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apply human factors?</a:t>
            </a:r>
            <a:endParaRPr lang="en-US" dirty="0"/>
          </a:p>
        </p:txBody>
      </p:sp>
      <p:sp>
        <p:nvSpPr>
          <p:cNvPr id="3" name="Content Placeholder 2"/>
          <p:cNvSpPr>
            <a:spLocks noGrp="1"/>
          </p:cNvSpPr>
          <p:nvPr>
            <p:ph idx="1"/>
          </p:nvPr>
        </p:nvSpPr>
        <p:spPr>
          <a:xfrm>
            <a:off x="2312670" y="2182386"/>
            <a:ext cx="7566660" cy="4351338"/>
          </a:xfrm>
        </p:spPr>
        <p:txBody>
          <a:bodyPr>
            <a:normAutofit/>
          </a:bodyPr>
          <a:lstStyle/>
          <a:p>
            <a:r>
              <a:rPr lang="en-US" dirty="0" smtClean="0"/>
              <a:t>Extending the work of others</a:t>
            </a:r>
          </a:p>
          <a:p>
            <a:r>
              <a:rPr lang="en-US" dirty="0" smtClean="0"/>
              <a:t>Testing theories of human-system performance</a:t>
            </a:r>
          </a:p>
          <a:p>
            <a:r>
              <a:rPr lang="en-US" dirty="0" smtClean="0"/>
              <a:t>Developing Hypotheses</a:t>
            </a:r>
          </a:p>
          <a:p>
            <a:r>
              <a:rPr lang="en-US" sz="4400" dirty="0" smtClean="0"/>
              <a:t>QUESTION EVERYTHING</a:t>
            </a:r>
          </a:p>
          <a:p>
            <a:r>
              <a:rPr lang="en-US" dirty="0" smtClean="0"/>
              <a:t>Rigorous Data Collection and Analysis</a:t>
            </a:r>
          </a:p>
          <a:p>
            <a:r>
              <a:rPr lang="en-US" dirty="0" smtClean="0"/>
              <a:t>Ensuring Repeatability</a:t>
            </a:r>
          </a:p>
          <a:p>
            <a:r>
              <a:rPr lang="en-US" dirty="0" smtClean="0"/>
              <a:t>Disseminating Findings</a:t>
            </a:r>
          </a:p>
        </p:txBody>
      </p:sp>
      <p:sp>
        <p:nvSpPr>
          <p:cNvPr id="4" name="TextBox 3"/>
          <p:cNvSpPr txBox="1"/>
          <p:nvPr/>
        </p:nvSpPr>
        <p:spPr>
          <a:xfrm>
            <a:off x="4640580" y="1275189"/>
            <a:ext cx="2537460" cy="830997"/>
          </a:xfrm>
          <a:prstGeom prst="rect">
            <a:avLst/>
          </a:prstGeom>
          <a:noFill/>
        </p:spPr>
        <p:txBody>
          <a:bodyPr wrap="square" rtlCol="0">
            <a:spAutoFit/>
          </a:bodyPr>
          <a:lstStyle/>
          <a:p>
            <a:r>
              <a:rPr lang="en-US" sz="4800" dirty="0" smtClean="0">
                <a:solidFill>
                  <a:srgbClr val="FFFF00"/>
                </a:solidFill>
              </a:rPr>
              <a:t>Research</a:t>
            </a:r>
            <a:endParaRPr lang="en-US" sz="4800" dirty="0">
              <a:solidFill>
                <a:srgbClr val="FFFF00"/>
              </a:solidFill>
            </a:endParaRPr>
          </a:p>
        </p:txBody>
      </p:sp>
    </p:spTree>
    <p:extLst>
      <p:ext uri="{BB962C8B-B14F-4D97-AF65-F5344CB8AC3E}">
        <p14:creationId xmlns:p14="http://schemas.microsoft.com/office/powerpoint/2010/main" val="1382602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apply human factors?</a:t>
            </a:r>
            <a:endParaRPr lang="en-US" dirty="0"/>
          </a:p>
        </p:txBody>
      </p:sp>
      <p:sp>
        <p:nvSpPr>
          <p:cNvPr id="3" name="Content Placeholder 2"/>
          <p:cNvSpPr>
            <a:spLocks noGrp="1"/>
          </p:cNvSpPr>
          <p:nvPr>
            <p:ph idx="1"/>
          </p:nvPr>
        </p:nvSpPr>
        <p:spPr>
          <a:xfrm>
            <a:off x="2499360" y="2174766"/>
            <a:ext cx="7193280" cy="4351338"/>
          </a:xfrm>
        </p:spPr>
        <p:txBody>
          <a:bodyPr>
            <a:normAutofit/>
          </a:bodyPr>
          <a:lstStyle/>
          <a:p>
            <a:r>
              <a:rPr lang="en-US" dirty="0" smtClean="0"/>
              <a:t>Addressing real-world problems</a:t>
            </a:r>
          </a:p>
          <a:p>
            <a:r>
              <a:rPr lang="en-US" dirty="0" smtClean="0"/>
              <a:t>Seeking the best compromises</a:t>
            </a:r>
          </a:p>
          <a:p>
            <a:r>
              <a:rPr lang="en-US" dirty="0" smtClean="0"/>
              <a:t>Looking to offer cost-effective solutions</a:t>
            </a:r>
          </a:p>
          <a:p>
            <a:r>
              <a:rPr lang="en-US" dirty="0" smtClean="0"/>
              <a:t>Developing demonstrators and prototypes</a:t>
            </a:r>
          </a:p>
          <a:p>
            <a:r>
              <a:rPr lang="en-US" dirty="0" smtClean="0"/>
              <a:t>Analyzing and evaluating the effects of change</a:t>
            </a:r>
          </a:p>
          <a:p>
            <a:r>
              <a:rPr lang="en-US" dirty="0" smtClean="0"/>
              <a:t>Developing benchmarks for best practice</a:t>
            </a:r>
          </a:p>
          <a:p>
            <a:r>
              <a:rPr lang="en-US" dirty="0" smtClean="0"/>
              <a:t>Communicating findings to interested parties</a:t>
            </a:r>
          </a:p>
        </p:txBody>
      </p:sp>
      <p:sp>
        <p:nvSpPr>
          <p:cNvPr id="4" name="TextBox 3"/>
          <p:cNvSpPr txBox="1"/>
          <p:nvPr/>
        </p:nvSpPr>
        <p:spPr>
          <a:xfrm>
            <a:off x="4286250" y="1275189"/>
            <a:ext cx="3112770" cy="830997"/>
          </a:xfrm>
          <a:prstGeom prst="rect">
            <a:avLst/>
          </a:prstGeom>
          <a:noFill/>
        </p:spPr>
        <p:txBody>
          <a:bodyPr wrap="square" rtlCol="0">
            <a:spAutoFit/>
          </a:bodyPr>
          <a:lstStyle/>
          <a:p>
            <a:r>
              <a:rPr lang="en-US" sz="4800" dirty="0" smtClean="0">
                <a:solidFill>
                  <a:srgbClr val="FFFF00"/>
                </a:solidFill>
              </a:rPr>
              <a:t>Application</a:t>
            </a:r>
            <a:endParaRPr lang="en-US" sz="4800" dirty="0">
              <a:solidFill>
                <a:srgbClr val="FFFF00"/>
              </a:solidFill>
            </a:endParaRPr>
          </a:p>
        </p:txBody>
      </p:sp>
    </p:spTree>
    <p:extLst>
      <p:ext uri="{BB962C8B-B14F-4D97-AF65-F5344CB8AC3E}">
        <p14:creationId xmlns:p14="http://schemas.microsoft.com/office/powerpoint/2010/main" val="6350155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365125"/>
            <a:ext cx="11605260" cy="1325563"/>
          </a:xfrm>
        </p:spPr>
        <p:txBody>
          <a:bodyPr/>
          <a:lstStyle/>
          <a:p>
            <a:r>
              <a:rPr lang="en-US" dirty="0" smtClean="0"/>
              <a:t>A Framework to think about – Blooms Taxonomy</a:t>
            </a:r>
            <a:endParaRPr lang="en-US" dirty="0"/>
          </a:p>
        </p:txBody>
      </p:sp>
      <p:sp>
        <p:nvSpPr>
          <p:cNvPr id="3" name="TextBox 2"/>
          <p:cNvSpPr txBox="1"/>
          <p:nvPr/>
        </p:nvSpPr>
        <p:spPr>
          <a:xfrm>
            <a:off x="0" y="6488668"/>
            <a:ext cx="1790700" cy="369332"/>
          </a:xfrm>
          <a:prstGeom prst="rect">
            <a:avLst/>
          </a:prstGeom>
          <a:noFill/>
        </p:spPr>
        <p:txBody>
          <a:bodyPr wrap="square" rtlCol="0">
            <a:spAutoFit/>
          </a:bodyPr>
          <a:lstStyle/>
          <a:p>
            <a:r>
              <a:rPr lang="en-US" dirty="0" smtClean="0">
                <a:solidFill>
                  <a:schemeClr val="tx1">
                    <a:lumMod val="65000"/>
                  </a:schemeClr>
                </a:solidFill>
              </a:rPr>
              <a:t>Tips.uark.edu</a:t>
            </a:r>
            <a:endParaRPr lang="en-US" dirty="0">
              <a:solidFill>
                <a:schemeClr val="tx1">
                  <a:lumMod val="65000"/>
                </a:schemeClr>
              </a:solidFill>
            </a:endParaRPr>
          </a:p>
        </p:txBody>
      </p:sp>
      <p:grpSp>
        <p:nvGrpSpPr>
          <p:cNvPr id="5" name="Group 4"/>
          <p:cNvGrpSpPr/>
          <p:nvPr/>
        </p:nvGrpSpPr>
        <p:grpSpPr>
          <a:xfrm>
            <a:off x="2903220" y="1348740"/>
            <a:ext cx="6842762" cy="5025027"/>
            <a:chOff x="2903220" y="1348740"/>
            <a:chExt cx="6842762" cy="5025027"/>
          </a:xfrm>
        </p:grpSpPr>
        <p:pic>
          <p:nvPicPr>
            <p:cNvPr id="3074" name="Picture 2" descr="https://cpb-us-e1.wpmucdn.com/wordpressua.uark.edu/dist/a/315/files/2013/09/Blooms_Taxonomy_pyramid_cake-style-use-with-permi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220" y="1348740"/>
              <a:ext cx="6842762" cy="5025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8460" y="5676900"/>
              <a:ext cx="1859280" cy="62484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5530689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Centered Design Process</a:t>
            </a:r>
            <a:endParaRPr lang="en-US" dirty="0"/>
          </a:p>
        </p:txBody>
      </p:sp>
      <p:sp>
        <p:nvSpPr>
          <p:cNvPr id="5" name="Rectangle 6"/>
          <p:cNvSpPr>
            <a:spLocks noChangeArrowheads="1"/>
          </p:cNvSpPr>
          <p:nvPr/>
        </p:nvSpPr>
        <p:spPr bwMode="auto">
          <a:xfrm>
            <a:off x="4706303" y="6613525"/>
            <a:ext cx="6015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pPr algn="r"/>
            <a:r>
              <a:rPr lang="en-US" altLang="en-US" sz="1000">
                <a:solidFill>
                  <a:srgbClr val="FFFFFF"/>
                </a:solidFill>
              </a:rPr>
              <a:t>Rosson and Carroll (2002), </a:t>
            </a:r>
            <a:r>
              <a:rPr lang="en-US" altLang="en-US" sz="1000" u="sng">
                <a:solidFill>
                  <a:srgbClr val="FFFFFF"/>
                </a:solidFill>
              </a:rPr>
              <a:t>Usability Engineering: Scenario-Based Development of Human-Computer Interaction</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940" y="1371600"/>
            <a:ext cx="57912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
          <p:cNvGrpSpPr>
            <a:grpSpLocks/>
          </p:cNvGrpSpPr>
          <p:nvPr/>
        </p:nvGrpSpPr>
        <p:grpSpPr bwMode="auto">
          <a:xfrm>
            <a:off x="3710940" y="1828800"/>
            <a:ext cx="5257800" cy="4114800"/>
            <a:chOff x="1344" y="1200"/>
            <a:chExt cx="3312" cy="2592"/>
          </a:xfrm>
        </p:grpSpPr>
        <p:sp>
          <p:nvSpPr>
            <p:cNvPr id="8" name="Oval 8"/>
            <p:cNvSpPr>
              <a:spLocks noChangeArrowheads="1"/>
            </p:cNvSpPr>
            <p:nvPr/>
          </p:nvSpPr>
          <p:spPr bwMode="auto">
            <a:xfrm>
              <a:off x="1344" y="1200"/>
              <a:ext cx="672" cy="528"/>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9" name="Oval 9"/>
            <p:cNvSpPr>
              <a:spLocks noChangeArrowheads="1"/>
            </p:cNvSpPr>
            <p:nvPr/>
          </p:nvSpPr>
          <p:spPr bwMode="auto">
            <a:xfrm>
              <a:off x="3984" y="3264"/>
              <a:ext cx="672" cy="528"/>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 name="Oval 10"/>
            <p:cNvSpPr>
              <a:spLocks noChangeArrowheads="1"/>
            </p:cNvSpPr>
            <p:nvPr/>
          </p:nvSpPr>
          <p:spPr bwMode="auto">
            <a:xfrm>
              <a:off x="3744" y="1920"/>
              <a:ext cx="672" cy="81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Tree>
    <p:extLst>
      <p:ext uri="{BB962C8B-B14F-4D97-AF65-F5344CB8AC3E}">
        <p14:creationId xmlns:p14="http://schemas.microsoft.com/office/powerpoint/2010/main" val="1336325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and How to Apply Principles</a:t>
            </a:r>
            <a:endParaRPr lang="en-US" dirty="0"/>
          </a:p>
        </p:txBody>
      </p:sp>
      <p:pic>
        <p:nvPicPr>
          <p:cNvPr id="4" name="Content Placeholder 8" descr="A close up of a device&#10;&#10;Description generated with high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348423"/>
            <a:ext cx="7962900" cy="5383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614576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and Tools</a:t>
            </a:r>
            <a:endParaRPr lang="en-US" dirty="0"/>
          </a:p>
        </p:txBody>
      </p:sp>
      <p:pic>
        <p:nvPicPr>
          <p:cNvPr id="4" name="Picture 3"/>
          <p:cNvPicPr>
            <a:picLocks noChangeAspect="1"/>
          </p:cNvPicPr>
          <p:nvPr/>
        </p:nvPicPr>
        <p:blipFill>
          <a:blip r:embed="rId2"/>
          <a:stretch>
            <a:fillRect/>
          </a:stretch>
        </p:blipFill>
        <p:spPr>
          <a:xfrm>
            <a:off x="2508180" y="1350660"/>
            <a:ext cx="7175640" cy="4904451"/>
          </a:xfrm>
          <a:prstGeom prst="rect">
            <a:avLst/>
          </a:prstGeom>
        </p:spPr>
      </p:pic>
      <p:sp>
        <p:nvSpPr>
          <p:cNvPr id="5" name="Rectangle 4"/>
          <p:cNvSpPr/>
          <p:nvPr/>
        </p:nvSpPr>
        <p:spPr>
          <a:xfrm>
            <a:off x="60960" y="6396335"/>
            <a:ext cx="11033760" cy="369332"/>
          </a:xfrm>
          <a:prstGeom prst="rect">
            <a:avLst/>
          </a:prstGeom>
        </p:spPr>
        <p:txBody>
          <a:bodyPr wrap="square">
            <a:spAutoFit/>
          </a:bodyPr>
          <a:lstStyle/>
          <a:p>
            <a:r>
              <a:rPr lang="en-US" dirty="0"/>
              <a:t>Validating the Methods Selection and Ergonomics Intervention </a:t>
            </a:r>
            <a:r>
              <a:rPr lang="en-US" dirty="0" smtClean="0"/>
              <a:t>Process (adapted </a:t>
            </a:r>
            <a:r>
              <a:rPr lang="en-US" dirty="0"/>
              <a:t>from Stanton and Young, 1999)</a:t>
            </a:r>
          </a:p>
        </p:txBody>
      </p:sp>
    </p:spTree>
    <p:extLst>
      <p:ext uri="{BB962C8B-B14F-4D97-AF65-F5344CB8AC3E}">
        <p14:creationId xmlns:p14="http://schemas.microsoft.com/office/powerpoint/2010/main" val="17897273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Dating</a:t>
            </a:r>
            <a:endParaRPr lang="en-US" dirty="0"/>
          </a:p>
        </p:txBody>
      </p:sp>
      <p:sp>
        <p:nvSpPr>
          <p:cNvPr id="3" name="Content Placeholder 2"/>
          <p:cNvSpPr>
            <a:spLocks noGrp="1"/>
          </p:cNvSpPr>
          <p:nvPr>
            <p:ph idx="1"/>
          </p:nvPr>
        </p:nvSpPr>
        <p:spPr/>
        <p:txBody>
          <a:bodyPr/>
          <a:lstStyle/>
          <a:p>
            <a:r>
              <a:rPr lang="en-US" dirty="0" smtClean="0"/>
              <a:t>Find your teams</a:t>
            </a:r>
            <a:endParaRPr lang="en-US" dirty="0"/>
          </a:p>
        </p:txBody>
      </p:sp>
    </p:spTree>
    <p:extLst>
      <p:ext uri="{BB962C8B-B14F-4D97-AF65-F5344CB8AC3E}">
        <p14:creationId xmlns:p14="http://schemas.microsoft.com/office/powerpoint/2010/main" val="36665238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r>
              <a:rPr lang="en-US" dirty="0" smtClean="0"/>
              <a:t>Name</a:t>
            </a:r>
          </a:p>
          <a:p>
            <a:r>
              <a:rPr lang="en-US" dirty="0" smtClean="0"/>
              <a:t>Field/Major</a:t>
            </a:r>
          </a:p>
          <a:p>
            <a:r>
              <a:rPr lang="en-US" dirty="0" smtClean="0"/>
              <a:t>What are your senior design/thesis topics? </a:t>
            </a:r>
          </a:p>
          <a:p>
            <a:r>
              <a:rPr lang="en-US" dirty="0" smtClean="0"/>
              <a:t>What do you want to do when you grow up?</a:t>
            </a:r>
          </a:p>
          <a:p>
            <a:r>
              <a:rPr lang="en-US" dirty="0" smtClean="0"/>
              <a:t>Something unique about you?</a:t>
            </a:r>
          </a:p>
          <a:p>
            <a:endParaRPr lang="en-US" dirty="0"/>
          </a:p>
        </p:txBody>
      </p:sp>
    </p:spTree>
    <p:extLst>
      <p:ext uri="{BB962C8B-B14F-4D97-AF65-F5344CB8AC3E}">
        <p14:creationId xmlns:p14="http://schemas.microsoft.com/office/powerpoint/2010/main" val="6670117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Presentation/Poster Topics</a:t>
            </a:r>
            <a:endParaRPr lang="en-US" dirty="0"/>
          </a:p>
        </p:txBody>
      </p:sp>
      <p:sp>
        <p:nvSpPr>
          <p:cNvPr id="3" name="Content Placeholder 2"/>
          <p:cNvSpPr>
            <a:spLocks noGrp="1"/>
          </p:cNvSpPr>
          <p:nvPr>
            <p:ph idx="1"/>
          </p:nvPr>
        </p:nvSpPr>
        <p:spPr>
          <a:xfrm>
            <a:off x="838200" y="1890940"/>
            <a:ext cx="4871484" cy="4351338"/>
          </a:xfrm>
        </p:spPr>
        <p:txBody>
          <a:bodyPr>
            <a:normAutofit lnSpcReduction="10000"/>
          </a:bodyPr>
          <a:lstStyle/>
          <a:p>
            <a:r>
              <a:rPr lang="en-US" dirty="0" smtClean="0"/>
              <a:t>Task Analysis Methods</a:t>
            </a:r>
          </a:p>
          <a:p>
            <a:r>
              <a:rPr lang="en-US" dirty="0" smtClean="0"/>
              <a:t>Cognitive Architectures</a:t>
            </a:r>
          </a:p>
          <a:p>
            <a:r>
              <a:rPr lang="en-US" dirty="0" err="1" smtClean="0"/>
              <a:t>Fitts</a:t>
            </a:r>
            <a:r>
              <a:rPr lang="en-US" dirty="0" smtClean="0"/>
              <a:t>’ Law</a:t>
            </a:r>
          </a:p>
          <a:p>
            <a:r>
              <a:rPr lang="en-US" dirty="0" smtClean="0"/>
              <a:t>Peter Principle</a:t>
            </a:r>
          </a:p>
          <a:p>
            <a:r>
              <a:rPr lang="en-US" dirty="0" smtClean="0"/>
              <a:t>Signal Detection Theory</a:t>
            </a:r>
          </a:p>
          <a:p>
            <a:r>
              <a:rPr lang="en-US" dirty="0" smtClean="0"/>
              <a:t>VARK Learning</a:t>
            </a:r>
          </a:p>
          <a:p>
            <a:r>
              <a:rPr lang="en-US" altLang="en-US" dirty="0" err="1"/>
              <a:t>Maslov’s</a:t>
            </a:r>
            <a:r>
              <a:rPr lang="en-US" altLang="en-US" dirty="0"/>
              <a:t> </a:t>
            </a:r>
            <a:r>
              <a:rPr lang="en-US" altLang="en-US" dirty="0" smtClean="0"/>
              <a:t>Hierarchy</a:t>
            </a:r>
            <a:endParaRPr lang="en-US" altLang="en-US" dirty="0"/>
          </a:p>
          <a:p>
            <a:r>
              <a:rPr lang="en-US" altLang="en-US" dirty="0" smtClean="0"/>
              <a:t>Power Law of Learning</a:t>
            </a:r>
          </a:p>
          <a:p>
            <a:r>
              <a:rPr lang="en-US" altLang="en-US" dirty="0" err="1" smtClean="0"/>
              <a:t>Cynefin</a:t>
            </a:r>
            <a:r>
              <a:rPr lang="en-US" altLang="en-US" dirty="0" smtClean="0"/>
              <a:t> Framework</a:t>
            </a:r>
            <a:endParaRPr lang="en-US" altLang="en-US" dirty="0"/>
          </a:p>
        </p:txBody>
      </p:sp>
      <p:sp>
        <p:nvSpPr>
          <p:cNvPr id="4" name="Content Placeholder 2"/>
          <p:cNvSpPr txBox="1">
            <a:spLocks/>
          </p:cNvSpPr>
          <p:nvPr/>
        </p:nvSpPr>
        <p:spPr>
          <a:xfrm>
            <a:off x="5849679" y="1825625"/>
            <a:ext cx="48714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t>Cognitive Task Analysis</a:t>
            </a:r>
          </a:p>
          <a:p>
            <a:r>
              <a:rPr lang="en-US" altLang="en-US" dirty="0" smtClean="0"/>
              <a:t>Team Assessment Methods</a:t>
            </a:r>
          </a:p>
          <a:p>
            <a:r>
              <a:rPr lang="en-US" altLang="en-US" dirty="0" smtClean="0"/>
              <a:t>Operational Sequence Diagrams</a:t>
            </a:r>
          </a:p>
          <a:p>
            <a:r>
              <a:rPr lang="en-US" altLang="en-US" dirty="0" smtClean="0"/>
              <a:t>Sensory Thresholds and Just Noticeable Difference</a:t>
            </a:r>
          </a:p>
          <a:p>
            <a:r>
              <a:rPr lang="en-US" altLang="en-US" dirty="0" smtClean="0"/>
              <a:t>Human Error Assessment</a:t>
            </a:r>
            <a:endParaRPr lang="en-US" altLang="en-US" dirty="0"/>
          </a:p>
        </p:txBody>
      </p:sp>
    </p:spTree>
    <p:extLst>
      <p:ext uri="{BB962C8B-B14F-4D97-AF65-F5344CB8AC3E}">
        <p14:creationId xmlns:p14="http://schemas.microsoft.com/office/powerpoint/2010/main" val="21155636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1958" y="902122"/>
            <a:ext cx="8647356" cy="5745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0654A22-210E-48F8-A2E3-E071A162A455}" type="slidenum">
              <a:rPr lang="en-US" smtClean="0"/>
              <a:t>31</a:t>
            </a:fld>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958" y="975909"/>
            <a:ext cx="8770017" cy="57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4101356" y="58354"/>
            <a:ext cx="4051751" cy="595997"/>
          </a:xfrm>
          <a:prstGeom prst="rect">
            <a:avLst/>
          </a:prstGeom>
          <a:noFill/>
        </p:spPr>
        <p:txBody>
          <a:bodyPr wrap="none" rtlCol="0">
            <a:spAutoFit/>
          </a:bodyPr>
          <a:lstStyle/>
          <a:p>
            <a:pPr algn="ctr"/>
            <a:r>
              <a:rPr lang="en-US" sz="3273" b="1" dirty="0"/>
              <a:t>User Centered Design:</a:t>
            </a:r>
            <a:endParaRPr lang="en-US" sz="2727" b="1" dirty="0"/>
          </a:p>
        </p:txBody>
      </p:sp>
      <p:sp>
        <p:nvSpPr>
          <p:cNvPr id="37" name="TextBox 36"/>
          <p:cNvSpPr txBox="1"/>
          <p:nvPr/>
        </p:nvSpPr>
        <p:spPr>
          <a:xfrm>
            <a:off x="4745182" y="473991"/>
            <a:ext cx="3045321" cy="428131"/>
          </a:xfrm>
          <a:prstGeom prst="rect">
            <a:avLst/>
          </a:prstGeom>
          <a:noFill/>
        </p:spPr>
        <p:txBody>
          <a:bodyPr wrap="none" rtlCol="0">
            <a:spAutoFit/>
          </a:bodyPr>
          <a:lstStyle/>
          <a:p>
            <a:r>
              <a:rPr lang="en-US" sz="2182" dirty="0"/>
              <a:t>Forms of Communication</a:t>
            </a:r>
          </a:p>
        </p:txBody>
      </p:sp>
    </p:spTree>
    <p:extLst>
      <p:ext uri="{BB962C8B-B14F-4D97-AF65-F5344CB8AC3E}">
        <p14:creationId xmlns:p14="http://schemas.microsoft.com/office/powerpoint/2010/main" val="42878530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8600" y="1049681"/>
            <a:ext cx="8647356" cy="5745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30654A22-210E-48F8-A2E3-E071A162A455}" type="slidenum">
              <a:rPr lang="en-US" smtClean="0"/>
              <a:t>32</a:t>
            </a:fld>
            <a:endParaRPr lang="en-US"/>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819" y="1246557"/>
            <a:ext cx="8380918" cy="535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4101356" y="168852"/>
            <a:ext cx="4051751" cy="595997"/>
          </a:xfrm>
          <a:prstGeom prst="rect">
            <a:avLst/>
          </a:prstGeom>
          <a:noFill/>
        </p:spPr>
        <p:txBody>
          <a:bodyPr wrap="none" rtlCol="0">
            <a:spAutoFit/>
          </a:bodyPr>
          <a:lstStyle/>
          <a:p>
            <a:pPr algn="ctr"/>
            <a:r>
              <a:rPr lang="en-US" sz="3273" b="1" dirty="0"/>
              <a:t>User Centered Design:</a:t>
            </a:r>
            <a:endParaRPr lang="en-US" sz="2727" b="1" dirty="0"/>
          </a:p>
        </p:txBody>
      </p:sp>
      <p:sp>
        <p:nvSpPr>
          <p:cNvPr id="56" name="TextBox 55"/>
          <p:cNvSpPr txBox="1"/>
          <p:nvPr/>
        </p:nvSpPr>
        <p:spPr>
          <a:xfrm>
            <a:off x="4745182" y="653369"/>
            <a:ext cx="3045321" cy="428131"/>
          </a:xfrm>
          <a:prstGeom prst="rect">
            <a:avLst/>
          </a:prstGeom>
          <a:noFill/>
        </p:spPr>
        <p:txBody>
          <a:bodyPr wrap="none" rtlCol="0">
            <a:spAutoFit/>
          </a:bodyPr>
          <a:lstStyle/>
          <a:p>
            <a:r>
              <a:rPr lang="en-US" sz="2182" dirty="0"/>
              <a:t>Forms of Communication</a:t>
            </a:r>
          </a:p>
        </p:txBody>
      </p:sp>
    </p:spTree>
    <p:extLst>
      <p:ext uri="{BB962C8B-B14F-4D97-AF65-F5344CB8AC3E}">
        <p14:creationId xmlns:p14="http://schemas.microsoft.com/office/powerpoint/2010/main" val="5942177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2569439" y="1319646"/>
            <a:ext cx="6972022" cy="5259349"/>
            <a:chOff x="1538818" y="457200"/>
            <a:chExt cx="12100982" cy="9128388"/>
          </a:xfrm>
        </p:grpSpPr>
        <p:sp>
          <p:nvSpPr>
            <p:cNvPr id="4" name="Rectangle 3"/>
            <p:cNvSpPr/>
            <p:nvPr/>
          </p:nvSpPr>
          <p:spPr>
            <a:xfrm>
              <a:off x="2895600" y="1295400"/>
              <a:ext cx="4419600" cy="2971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a:t>DECIDE WHEN YOU WILL DO IT</a:t>
              </a:r>
            </a:p>
          </p:txBody>
        </p:sp>
        <p:cxnSp>
          <p:nvCxnSpPr>
            <p:cNvPr id="6" name="Straight Connector 5"/>
            <p:cNvCxnSpPr/>
            <p:nvPr/>
          </p:nvCxnSpPr>
          <p:spPr>
            <a:xfrm>
              <a:off x="7696200" y="685800"/>
              <a:ext cx="0" cy="8153400"/>
            </a:xfrm>
            <a:prstGeom prst="line">
              <a:avLst/>
            </a:prstGeom>
            <a:ln w="19050">
              <a:solidFill>
                <a:schemeClr val="tx1"/>
              </a:solidFill>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362200" y="4648200"/>
              <a:ext cx="105156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8093034" y="1295400"/>
              <a:ext cx="4419600" cy="2971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a:t>DO IT IMMEDIATELY</a:t>
              </a:r>
            </a:p>
          </p:txBody>
        </p:sp>
        <p:sp>
          <p:nvSpPr>
            <p:cNvPr id="11" name="Rectangle 10"/>
            <p:cNvSpPr/>
            <p:nvPr/>
          </p:nvSpPr>
          <p:spPr>
            <a:xfrm>
              <a:off x="8078190" y="5486400"/>
              <a:ext cx="4419600" cy="2971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a:t>DELEGATE TO SOMEBODY ELSE</a:t>
              </a:r>
            </a:p>
          </p:txBody>
        </p:sp>
        <p:sp>
          <p:nvSpPr>
            <p:cNvPr id="12" name="Rectangle 11"/>
            <p:cNvSpPr/>
            <p:nvPr/>
          </p:nvSpPr>
          <p:spPr>
            <a:xfrm>
              <a:off x="2895600" y="5486400"/>
              <a:ext cx="4419600" cy="2971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a:t>DO IT LATER</a:t>
              </a:r>
            </a:p>
          </p:txBody>
        </p:sp>
        <p:cxnSp>
          <p:nvCxnSpPr>
            <p:cNvPr id="15" name="Straight Arrow Connector 14"/>
            <p:cNvCxnSpPr/>
            <p:nvPr/>
          </p:nvCxnSpPr>
          <p:spPr>
            <a:xfrm>
              <a:off x="2362200" y="8839200"/>
              <a:ext cx="11277600" cy="0"/>
            </a:xfrm>
            <a:prstGeom prst="straightConnector1">
              <a:avLst/>
            </a:prstGeom>
            <a:ln>
              <a:solidFill>
                <a:schemeClr val="tx1"/>
              </a:solidFill>
              <a:tailEnd type="stealth" w="lg" len="lg"/>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V="1">
              <a:off x="2362200" y="457200"/>
              <a:ext cx="0" cy="8382000"/>
            </a:xfrm>
            <a:prstGeom prst="straightConnector1">
              <a:avLst/>
            </a:prstGeom>
            <a:ln>
              <a:solidFill>
                <a:schemeClr val="tx1"/>
              </a:solidFill>
              <a:tailEnd type="stealth" w="lg" len="lg"/>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966801" y="8915400"/>
              <a:ext cx="1802898" cy="670188"/>
            </a:xfrm>
            <a:prstGeom prst="rect">
              <a:avLst/>
            </a:prstGeom>
            <a:noFill/>
          </p:spPr>
          <p:txBody>
            <a:bodyPr wrap="none" rtlCol="0">
              <a:spAutoFit/>
            </a:bodyPr>
            <a:lstStyle/>
            <a:p>
              <a:r>
                <a:rPr lang="en-US" sz="1909" b="1" dirty="0"/>
                <a:t>URGENT</a:t>
              </a:r>
            </a:p>
          </p:txBody>
        </p:sp>
        <p:sp>
          <p:nvSpPr>
            <p:cNvPr id="24" name="TextBox 23"/>
            <p:cNvSpPr txBox="1"/>
            <p:nvPr/>
          </p:nvSpPr>
          <p:spPr>
            <a:xfrm rot="16200000">
              <a:off x="516787" y="4276661"/>
              <a:ext cx="2787148" cy="743085"/>
            </a:xfrm>
            <a:prstGeom prst="rect">
              <a:avLst/>
            </a:prstGeom>
            <a:noFill/>
          </p:spPr>
          <p:txBody>
            <a:bodyPr wrap="none" rtlCol="0">
              <a:spAutoFit/>
            </a:bodyPr>
            <a:lstStyle/>
            <a:p>
              <a:r>
                <a:rPr lang="en-US" sz="2182" b="1" dirty="0"/>
                <a:t>IMPORTANT</a:t>
              </a:r>
            </a:p>
          </p:txBody>
        </p:sp>
        <p:sp>
          <p:nvSpPr>
            <p:cNvPr id="26" name="TextBox 25"/>
            <p:cNvSpPr txBox="1"/>
            <p:nvPr/>
          </p:nvSpPr>
          <p:spPr>
            <a:xfrm>
              <a:off x="3403012" y="781831"/>
              <a:ext cx="4152007" cy="597183"/>
            </a:xfrm>
            <a:prstGeom prst="rect">
              <a:avLst/>
            </a:prstGeom>
            <a:noFill/>
          </p:spPr>
          <p:txBody>
            <a:bodyPr wrap="none" rtlCol="0">
              <a:spAutoFit/>
            </a:bodyPr>
            <a:lstStyle/>
            <a:p>
              <a:r>
                <a:rPr lang="en-US" sz="1636" dirty="0"/>
                <a:t>Important, but not urgent</a:t>
              </a:r>
            </a:p>
          </p:txBody>
        </p:sp>
        <p:sp>
          <p:nvSpPr>
            <p:cNvPr id="27" name="TextBox 26"/>
            <p:cNvSpPr txBox="1"/>
            <p:nvPr/>
          </p:nvSpPr>
          <p:spPr>
            <a:xfrm>
              <a:off x="8600444" y="781831"/>
              <a:ext cx="3556607" cy="597183"/>
            </a:xfrm>
            <a:prstGeom prst="rect">
              <a:avLst/>
            </a:prstGeom>
            <a:noFill/>
          </p:spPr>
          <p:txBody>
            <a:bodyPr wrap="none" rtlCol="0">
              <a:spAutoFit/>
            </a:bodyPr>
            <a:lstStyle/>
            <a:p>
              <a:r>
                <a:rPr lang="en-US" sz="1636" dirty="0"/>
                <a:t>Urgent and important</a:t>
              </a:r>
            </a:p>
          </p:txBody>
        </p:sp>
        <p:sp>
          <p:nvSpPr>
            <p:cNvPr id="28" name="TextBox 27"/>
            <p:cNvSpPr txBox="1"/>
            <p:nvPr/>
          </p:nvSpPr>
          <p:spPr>
            <a:xfrm>
              <a:off x="3403012" y="4929876"/>
              <a:ext cx="4185394" cy="597183"/>
            </a:xfrm>
            <a:prstGeom prst="rect">
              <a:avLst/>
            </a:prstGeom>
            <a:noFill/>
          </p:spPr>
          <p:txBody>
            <a:bodyPr wrap="none" rtlCol="0">
              <a:spAutoFit/>
            </a:bodyPr>
            <a:lstStyle/>
            <a:p>
              <a:r>
                <a:rPr lang="en-US" sz="1636" dirty="0"/>
                <a:t>Not important, not urgent</a:t>
              </a:r>
            </a:p>
          </p:txBody>
        </p:sp>
        <p:sp>
          <p:nvSpPr>
            <p:cNvPr id="29" name="TextBox 28"/>
            <p:cNvSpPr txBox="1"/>
            <p:nvPr/>
          </p:nvSpPr>
          <p:spPr>
            <a:xfrm>
              <a:off x="8585603" y="4929876"/>
              <a:ext cx="4193742" cy="597183"/>
            </a:xfrm>
            <a:prstGeom prst="rect">
              <a:avLst/>
            </a:prstGeom>
            <a:noFill/>
          </p:spPr>
          <p:txBody>
            <a:bodyPr wrap="none" rtlCol="0">
              <a:spAutoFit/>
            </a:bodyPr>
            <a:lstStyle/>
            <a:p>
              <a:r>
                <a:rPr lang="en-US" sz="1636" dirty="0"/>
                <a:t>Urgent, but not Important</a:t>
              </a:r>
            </a:p>
          </p:txBody>
        </p:sp>
        <p:sp>
          <p:nvSpPr>
            <p:cNvPr id="30" name="Oval 29"/>
            <p:cNvSpPr/>
            <p:nvPr/>
          </p:nvSpPr>
          <p:spPr>
            <a:xfrm>
              <a:off x="1777439" y="840433"/>
              <a:ext cx="457200" cy="454967"/>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7" dirty="0">
                  <a:solidFill>
                    <a:schemeClr val="tx1"/>
                  </a:solidFill>
                </a:rPr>
                <a:t>+</a:t>
              </a:r>
            </a:p>
          </p:txBody>
        </p:sp>
        <p:sp>
          <p:nvSpPr>
            <p:cNvPr id="33" name="Oval 32"/>
            <p:cNvSpPr/>
            <p:nvPr/>
          </p:nvSpPr>
          <p:spPr>
            <a:xfrm>
              <a:off x="12512634" y="8969831"/>
              <a:ext cx="457200" cy="454967"/>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7" dirty="0">
                  <a:solidFill>
                    <a:schemeClr val="tx1"/>
                  </a:solidFill>
                </a:rPr>
                <a:t>+</a:t>
              </a:r>
            </a:p>
          </p:txBody>
        </p:sp>
        <p:sp>
          <p:nvSpPr>
            <p:cNvPr id="34" name="Oval 33"/>
            <p:cNvSpPr/>
            <p:nvPr/>
          </p:nvSpPr>
          <p:spPr>
            <a:xfrm>
              <a:off x="1777439" y="8384233"/>
              <a:ext cx="457200" cy="454967"/>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7" dirty="0">
                  <a:solidFill>
                    <a:schemeClr val="tx1"/>
                  </a:solidFill>
                </a:rPr>
                <a:t>-</a:t>
              </a:r>
            </a:p>
          </p:txBody>
        </p:sp>
        <p:sp>
          <p:nvSpPr>
            <p:cNvPr id="35" name="Oval 34"/>
            <p:cNvSpPr/>
            <p:nvPr/>
          </p:nvSpPr>
          <p:spPr>
            <a:xfrm>
              <a:off x="2362200" y="8969831"/>
              <a:ext cx="457200" cy="454967"/>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27" dirty="0">
                  <a:solidFill>
                    <a:schemeClr val="tx1"/>
                  </a:solidFill>
                </a:rPr>
                <a:t>-</a:t>
              </a:r>
            </a:p>
          </p:txBody>
        </p:sp>
      </p:grpSp>
      <p:sp>
        <p:nvSpPr>
          <p:cNvPr id="2" name="Slide Number Placeholder 1"/>
          <p:cNvSpPr>
            <a:spLocks noGrp="1"/>
          </p:cNvSpPr>
          <p:nvPr>
            <p:ph type="sldNum" sz="quarter" idx="12"/>
          </p:nvPr>
        </p:nvSpPr>
        <p:spPr/>
        <p:txBody>
          <a:bodyPr/>
          <a:lstStyle/>
          <a:p>
            <a:fld id="{30654A22-210E-48F8-A2E3-E071A162A455}" type="slidenum">
              <a:rPr lang="en-US" smtClean="0"/>
              <a:t>33</a:t>
            </a:fld>
            <a:endParaRPr lang="en-US"/>
          </a:p>
        </p:txBody>
      </p:sp>
      <p:sp>
        <p:nvSpPr>
          <p:cNvPr id="22" name="TextBox 21"/>
          <p:cNvSpPr txBox="1"/>
          <p:nvPr/>
        </p:nvSpPr>
        <p:spPr>
          <a:xfrm>
            <a:off x="4347412" y="120835"/>
            <a:ext cx="3497176" cy="595997"/>
          </a:xfrm>
          <a:prstGeom prst="rect">
            <a:avLst/>
          </a:prstGeom>
          <a:noFill/>
        </p:spPr>
        <p:txBody>
          <a:bodyPr wrap="none" rtlCol="0">
            <a:spAutoFit/>
          </a:bodyPr>
          <a:lstStyle/>
          <a:p>
            <a:pPr algn="ctr"/>
            <a:r>
              <a:rPr lang="en-US" sz="3273" b="1" dirty="0"/>
              <a:t>Resource Planning:</a:t>
            </a:r>
            <a:endParaRPr lang="en-US" sz="2727" b="1" dirty="0"/>
          </a:p>
        </p:txBody>
      </p:sp>
      <p:sp>
        <p:nvSpPr>
          <p:cNvPr id="25" name="TextBox 24"/>
          <p:cNvSpPr txBox="1"/>
          <p:nvPr/>
        </p:nvSpPr>
        <p:spPr>
          <a:xfrm>
            <a:off x="4337879" y="588426"/>
            <a:ext cx="3682355" cy="428131"/>
          </a:xfrm>
          <a:prstGeom prst="rect">
            <a:avLst/>
          </a:prstGeom>
          <a:noFill/>
        </p:spPr>
        <p:txBody>
          <a:bodyPr wrap="none" rtlCol="0">
            <a:spAutoFit/>
          </a:bodyPr>
          <a:lstStyle/>
          <a:p>
            <a:r>
              <a:rPr lang="en-US" sz="2182" dirty="0"/>
              <a:t>Time Management Framework</a:t>
            </a:r>
          </a:p>
        </p:txBody>
      </p:sp>
    </p:spTree>
    <p:extLst>
      <p:ext uri="{BB962C8B-B14F-4D97-AF65-F5344CB8AC3E}">
        <p14:creationId xmlns:p14="http://schemas.microsoft.com/office/powerpoint/2010/main" val="27029269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654A22-210E-48F8-A2E3-E071A162A455}" type="slidenum">
              <a:rPr lang="en-US" smtClean="0"/>
              <a:t>34</a:t>
            </a:fld>
            <a:endParaRPr lang="en-US"/>
          </a:p>
        </p:txBody>
      </p:sp>
      <p:pic>
        <p:nvPicPr>
          <p:cNvPr id="1026" name="Picture 2" descr="\\nsmrl-fs-08\UserDocs\Stewart.Simpson\Documents\My Pictures\zpd.jpg"/>
          <p:cNvPicPr>
            <a:picLocks noChangeAspect="1" noChangeArrowheads="1"/>
          </p:cNvPicPr>
          <p:nvPr/>
        </p:nvPicPr>
        <p:blipFill rotWithShape="1">
          <a:blip r:embed="rId3">
            <a:extLst>
              <a:ext uri="{28A0092B-C50C-407E-A947-70E740481C1C}">
                <a14:useLocalDpi xmlns:a14="http://schemas.microsoft.com/office/drawing/2010/main" val="0"/>
              </a:ext>
            </a:extLst>
          </a:blip>
          <a:srcRect l="17740" t="21239" r="18578"/>
          <a:stretch/>
        </p:blipFill>
        <p:spPr bwMode="auto">
          <a:xfrm>
            <a:off x="1004454" y="1610591"/>
            <a:ext cx="5508734" cy="5109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893" y="172790"/>
            <a:ext cx="4051751" cy="595997"/>
          </a:xfrm>
          <a:prstGeom prst="rect">
            <a:avLst/>
          </a:prstGeom>
          <a:noFill/>
        </p:spPr>
        <p:txBody>
          <a:bodyPr wrap="none" rtlCol="0">
            <a:spAutoFit/>
          </a:bodyPr>
          <a:lstStyle/>
          <a:p>
            <a:pPr algn="ctr"/>
            <a:r>
              <a:rPr lang="en-US" sz="3273" b="1" dirty="0"/>
              <a:t>User Centered Design:</a:t>
            </a:r>
            <a:endParaRPr lang="en-US" sz="2727" b="1" dirty="0"/>
          </a:p>
        </p:txBody>
      </p:sp>
      <p:sp>
        <p:nvSpPr>
          <p:cNvPr id="5" name="TextBox 4"/>
          <p:cNvSpPr txBox="1"/>
          <p:nvPr/>
        </p:nvSpPr>
        <p:spPr>
          <a:xfrm>
            <a:off x="5108864" y="640381"/>
            <a:ext cx="2082621" cy="428131"/>
          </a:xfrm>
          <a:prstGeom prst="rect">
            <a:avLst/>
          </a:prstGeom>
          <a:noFill/>
        </p:spPr>
        <p:txBody>
          <a:bodyPr wrap="none" rtlCol="0">
            <a:spAutoFit/>
          </a:bodyPr>
          <a:lstStyle/>
          <a:p>
            <a:r>
              <a:rPr lang="en-US" sz="2182" dirty="0"/>
              <a:t>Form of Thought</a:t>
            </a:r>
          </a:p>
        </p:txBody>
      </p:sp>
      <p:sp>
        <p:nvSpPr>
          <p:cNvPr id="3" name="TextBox 2"/>
          <p:cNvSpPr txBox="1"/>
          <p:nvPr/>
        </p:nvSpPr>
        <p:spPr>
          <a:xfrm>
            <a:off x="2379312" y="1350818"/>
            <a:ext cx="2876172" cy="344069"/>
          </a:xfrm>
          <a:prstGeom prst="rect">
            <a:avLst/>
          </a:prstGeom>
          <a:noFill/>
        </p:spPr>
        <p:txBody>
          <a:bodyPr wrap="none" rtlCol="0">
            <a:spAutoFit/>
          </a:bodyPr>
          <a:lstStyle/>
          <a:p>
            <a:r>
              <a:rPr lang="en-US" sz="1636" b="1" dirty="0"/>
              <a:t>Zone of Proximal Development</a:t>
            </a:r>
          </a:p>
        </p:txBody>
      </p:sp>
      <p:sp>
        <p:nvSpPr>
          <p:cNvPr id="7" name="Content Placeholder 2"/>
          <p:cNvSpPr txBox="1">
            <a:spLocks/>
          </p:cNvSpPr>
          <p:nvPr/>
        </p:nvSpPr>
        <p:spPr>
          <a:xfrm>
            <a:off x="6513188" y="1600202"/>
            <a:ext cx="4352239"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82"/>
              <a:t>Scaffolding is structuring the position or concept in such a way that it can be taught and understood.  </a:t>
            </a:r>
          </a:p>
          <a:p>
            <a:r>
              <a:rPr lang="en-US" sz="2182"/>
              <a:t>ZPD implies that some foundational knowledge must already be present to reach higher levels.</a:t>
            </a:r>
          </a:p>
          <a:p>
            <a:r>
              <a:rPr lang="en-US" sz="2182"/>
              <a:t>Associating Blooms Taxonomy</a:t>
            </a:r>
          </a:p>
          <a:p>
            <a:pPr lvl="1"/>
            <a:r>
              <a:rPr lang="en-US" sz="1909">
                <a:solidFill>
                  <a:srgbClr val="7030A0"/>
                </a:solidFill>
              </a:rPr>
              <a:t>Purple </a:t>
            </a:r>
            <a:r>
              <a:rPr lang="en-US" sz="1909"/>
              <a:t>is the evaluate level.</a:t>
            </a:r>
          </a:p>
          <a:p>
            <a:pPr lvl="1"/>
            <a:r>
              <a:rPr lang="en-US" sz="1909">
                <a:solidFill>
                  <a:srgbClr val="27B0B3"/>
                </a:solidFill>
              </a:rPr>
              <a:t>Turquoise </a:t>
            </a:r>
            <a:r>
              <a:rPr lang="en-US" sz="1909"/>
              <a:t>is the understand level.</a:t>
            </a:r>
          </a:p>
          <a:p>
            <a:pPr lvl="1"/>
            <a:r>
              <a:rPr lang="en-US" sz="1909"/>
              <a:t>Scaffolding is generating the structure necessary for remembering.</a:t>
            </a:r>
          </a:p>
          <a:p>
            <a:pPr lvl="1"/>
            <a:endParaRPr lang="en-US" sz="1909" dirty="0"/>
          </a:p>
        </p:txBody>
      </p:sp>
    </p:spTree>
    <p:extLst>
      <p:ext uri="{BB962C8B-B14F-4D97-AF65-F5344CB8AC3E}">
        <p14:creationId xmlns:p14="http://schemas.microsoft.com/office/powerpoint/2010/main" val="18398202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Content – Learning with Allegory</a:t>
            </a:r>
            <a:br>
              <a:rPr lang="en-US" dirty="0" smtClean="0"/>
            </a:br>
            <a:endParaRPr lang="en-US" dirty="0"/>
          </a:p>
        </p:txBody>
      </p:sp>
      <p:pic>
        <p:nvPicPr>
          <p:cNvPr id="4" name="Picture 11" descr="insid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810" y="1120141"/>
            <a:ext cx="7459980" cy="548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5548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984250"/>
            <a:ext cx="8866188"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9230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4" y="914401"/>
            <a:ext cx="8942387"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2154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ag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8840788"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631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ag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1" y="642938"/>
            <a:ext cx="43148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Pag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86201"/>
            <a:ext cx="43053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Pag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90764"/>
            <a:ext cx="445135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2190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Questions</a:t>
            </a:r>
            <a:endParaRPr lang="en-US" dirty="0"/>
          </a:p>
        </p:txBody>
      </p:sp>
      <p:sp>
        <p:nvSpPr>
          <p:cNvPr id="3" name="Content Placeholder 2"/>
          <p:cNvSpPr>
            <a:spLocks noGrp="1"/>
          </p:cNvSpPr>
          <p:nvPr>
            <p:ph idx="1"/>
          </p:nvPr>
        </p:nvSpPr>
        <p:spPr/>
        <p:txBody>
          <a:bodyPr>
            <a:normAutofit/>
          </a:bodyPr>
          <a:lstStyle/>
          <a:p>
            <a:r>
              <a:rPr lang="en-US" sz="4400" dirty="0" smtClean="0"/>
              <a:t>What do you hope to get out of this class?</a:t>
            </a:r>
          </a:p>
          <a:p>
            <a:r>
              <a:rPr lang="en-US" sz="4400" dirty="0"/>
              <a:t>What do you expect to get out of this class</a:t>
            </a:r>
            <a:r>
              <a:rPr lang="en-US" sz="4400" dirty="0" smtClean="0"/>
              <a:t>?</a:t>
            </a:r>
          </a:p>
          <a:p>
            <a:r>
              <a:rPr lang="en-US" sz="4400" dirty="0"/>
              <a:t>How do you know you have gotten it?</a:t>
            </a:r>
          </a:p>
          <a:p>
            <a:endParaRPr lang="en-US" sz="4400" dirty="0"/>
          </a:p>
          <a:p>
            <a:pPr marL="0" indent="0">
              <a:buNone/>
            </a:pPr>
            <a:endParaRPr lang="en-US" sz="4400" dirty="0"/>
          </a:p>
        </p:txBody>
      </p:sp>
    </p:spTree>
    <p:extLst>
      <p:ext uri="{BB962C8B-B14F-4D97-AF65-F5344CB8AC3E}">
        <p14:creationId xmlns:p14="http://schemas.microsoft.com/office/powerpoint/2010/main" val="1370182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ag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4" y="1009650"/>
            <a:ext cx="882967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840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ag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1" y="958850"/>
            <a:ext cx="8583613"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1363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ag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4" y="990600"/>
            <a:ext cx="8510587"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1197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ag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941388"/>
            <a:ext cx="8875713"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1191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Content Placeholder 2"/>
          <p:cNvSpPr>
            <a:spLocks noGrp="1"/>
          </p:cNvSpPr>
          <p:nvPr>
            <p:ph idx="1"/>
          </p:nvPr>
        </p:nvSpPr>
        <p:spPr/>
        <p:txBody>
          <a:bodyPr/>
          <a:lstStyle/>
          <a:p>
            <a:r>
              <a:rPr lang="en-US" dirty="0" smtClean="0"/>
              <a:t>2 Topic Presentations (Short 15-20) based on # of students (25%)</a:t>
            </a:r>
          </a:p>
          <a:p>
            <a:r>
              <a:rPr lang="en-US" dirty="0" smtClean="0"/>
              <a:t>1 Self Presentation (Short </a:t>
            </a:r>
            <a:r>
              <a:rPr lang="en-US" dirty="0"/>
              <a:t>15-20) based on # of students </a:t>
            </a:r>
            <a:r>
              <a:rPr lang="en-US" dirty="0" smtClean="0"/>
              <a:t>(15%)</a:t>
            </a:r>
          </a:p>
          <a:p>
            <a:r>
              <a:rPr lang="en-US" dirty="0" smtClean="0"/>
              <a:t>1 Poster (20 %)</a:t>
            </a:r>
          </a:p>
          <a:p>
            <a:r>
              <a:rPr lang="en-US" dirty="0" smtClean="0"/>
              <a:t>1 Project (30 %)</a:t>
            </a:r>
          </a:p>
          <a:p>
            <a:r>
              <a:rPr lang="en-US" dirty="0" smtClean="0"/>
              <a:t>Class Participation (20 %)</a:t>
            </a:r>
          </a:p>
          <a:p>
            <a:pPr lvl="1"/>
            <a:r>
              <a:rPr lang="en-US" dirty="0" smtClean="0"/>
              <a:t>Presentation Critiques</a:t>
            </a:r>
          </a:p>
          <a:p>
            <a:pPr lvl="1"/>
            <a:r>
              <a:rPr lang="en-US" dirty="0" smtClean="0"/>
              <a:t>Class Activities</a:t>
            </a:r>
          </a:p>
          <a:p>
            <a:pPr lvl="1"/>
            <a:r>
              <a:rPr lang="en-US" dirty="0" smtClean="0"/>
              <a:t>Occasional Reading Assignments</a:t>
            </a:r>
          </a:p>
          <a:p>
            <a:pPr lvl="1"/>
            <a:endParaRPr lang="en-US" dirty="0"/>
          </a:p>
        </p:txBody>
      </p:sp>
    </p:spTree>
    <p:extLst>
      <p:ext uri="{BB962C8B-B14F-4D97-AF65-F5344CB8AC3E}">
        <p14:creationId xmlns:p14="http://schemas.microsoft.com/office/powerpoint/2010/main" val="21437851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count?</a:t>
            </a:r>
            <a:endParaRPr lang="en-US" dirty="0"/>
          </a:p>
        </p:txBody>
      </p:sp>
      <p:sp>
        <p:nvSpPr>
          <p:cNvPr id="3" name="Content Placeholder 2"/>
          <p:cNvSpPr>
            <a:spLocks noGrp="1"/>
          </p:cNvSpPr>
          <p:nvPr>
            <p:ph idx="1"/>
          </p:nvPr>
        </p:nvSpPr>
        <p:spPr/>
        <p:txBody>
          <a:bodyPr/>
          <a:lstStyle/>
          <a:p>
            <a:pPr marL="0" indent="0">
              <a:buNone/>
            </a:pPr>
            <a:r>
              <a:rPr lang="en-US" dirty="0"/>
              <a:t>2 Topic Presentations </a:t>
            </a:r>
            <a:r>
              <a:rPr lang="en-US" dirty="0" smtClean="0"/>
              <a:t>	25%</a:t>
            </a:r>
            <a:endParaRPr lang="en-US" dirty="0"/>
          </a:p>
          <a:p>
            <a:pPr marL="0" indent="0">
              <a:buNone/>
            </a:pPr>
            <a:r>
              <a:rPr lang="en-US" dirty="0"/>
              <a:t>1 Self Presentation  </a:t>
            </a:r>
            <a:r>
              <a:rPr lang="en-US" dirty="0" smtClean="0"/>
              <a:t>       	15%</a:t>
            </a:r>
            <a:endParaRPr lang="en-US" dirty="0"/>
          </a:p>
          <a:p>
            <a:pPr marL="0" indent="0">
              <a:buNone/>
            </a:pPr>
            <a:r>
              <a:rPr lang="en-US" dirty="0"/>
              <a:t>1 Poster </a:t>
            </a:r>
            <a:r>
              <a:rPr lang="en-US" dirty="0" smtClean="0"/>
              <a:t>			20 %</a:t>
            </a:r>
            <a:endParaRPr lang="en-US" dirty="0"/>
          </a:p>
          <a:p>
            <a:pPr marL="0" indent="0">
              <a:buNone/>
            </a:pPr>
            <a:r>
              <a:rPr lang="en-US" dirty="0"/>
              <a:t>1 Project </a:t>
            </a:r>
            <a:r>
              <a:rPr lang="en-US" dirty="0" smtClean="0"/>
              <a:t>			30 %</a:t>
            </a:r>
            <a:endParaRPr lang="en-US" dirty="0"/>
          </a:p>
          <a:p>
            <a:pPr marL="0" indent="0">
              <a:buNone/>
            </a:pPr>
            <a:r>
              <a:rPr lang="en-US" dirty="0"/>
              <a:t>Class Participation </a:t>
            </a:r>
            <a:r>
              <a:rPr lang="en-US" dirty="0" smtClean="0"/>
              <a:t>		20 %</a:t>
            </a:r>
          </a:p>
          <a:p>
            <a:pPr marL="0" indent="0">
              <a:buNone/>
            </a:pPr>
            <a:r>
              <a:rPr lang="en-US" dirty="0" smtClean="0"/>
              <a:t>----------------------------------------</a:t>
            </a:r>
          </a:p>
          <a:p>
            <a:pPr marL="0" indent="0">
              <a:buNone/>
            </a:pPr>
            <a:r>
              <a:rPr lang="en-US" dirty="0"/>
              <a:t>	</a:t>
            </a:r>
            <a:r>
              <a:rPr lang="en-US" dirty="0" smtClean="0"/>
              <a:t>			110%</a:t>
            </a:r>
            <a:endParaRPr lang="en-US" dirty="0"/>
          </a:p>
        </p:txBody>
      </p:sp>
    </p:spTree>
    <p:extLst>
      <p:ext uri="{BB962C8B-B14F-4D97-AF65-F5344CB8AC3E}">
        <p14:creationId xmlns:p14="http://schemas.microsoft.com/office/powerpoint/2010/main" val="2591815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809" y="-130677"/>
            <a:ext cx="10515600" cy="1325563"/>
          </a:xfrm>
        </p:spPr>
        <p:txBody>
          <a:bodyPr/>
          <a:lstStyle/>
          <a:p>
            <a:r>
              <a:rPr lang="en-US" dirty="0" smtClean="0"/>
              <a:t>Syllabus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1327286"/>
              </p:ext>
            </p:extLst>
          </p:nvPr>
        </p:nvGraphicFramePr>
        <p:xfrm>
          <a:off x="266701" y="817805"/>
          <a:ext cx="11818618" cy="5089644"/>
        </p:xfrm>
        <a:graphic>
          <a:graphicData uri="http://schemas.openxmlformats.org/drawingml/2006/table">
            <a:tbl>
              <a:tblPr firstRow="1" bandRow="1">
                <a:tableStyleId>{125E5076-3810-47DD-B79F-674D7AD40C01}</a:tableStyleId>
              </a:tblPr>
              <a:tblGrid>
                <a:gridCol w="1280745">
                  <a:extLst>
                    <a:ext uri="{9D8B030D-6E8A-4147-A177-3AD203B41FA5}">
                      <a16:colId xmlns:a16="http://schemas.microsoft.com/office/drawing/2014/main" xmlns="" val="3773572221"/>
                    </a:ext>
                  </a:extLst>
                </a:gridCol>
                <a:gridCol w="1703754">
                  <a:extLst>
                    <a:ext uri="{9D8B030D-6E8A-4147-A177-3AD203B41FA5}">
                      <a16:colId xmlns:a16="http://schemas.microsoft.com/office/drawing/2014/main" xmlns="" val="3353995938"/>
                    </a:ext>
                  </a:extLst>
                </a:gridCol>
                <a:gridCol w="2936401">
                  <a:extLst>
                    <a:ext uri="{9D8B030D-6E8A-4147-A177-3AD203B41FA5}">
                      <a16:colId xmlns:a16="http://schemas.microsoft.com/office/drawing/2014/main" xmlns="" val="1982186403"/>
                    </a:ext>
                  </a:extLst>
                </a:gridCol>
                <a:gridCol w="1307353">
                  <a:extLst>
                    <a:ext uri="{9D8B030D-6E8A-4147-A177-3AD203B41FA5}">
                      <a16:colId xmlns:a16="http://schemas.microsoft.com/office/drawing/2014/main" xmlns="" val="409525429"/>
                    </a:ext>
                  </a:extLst>
                </a:gridCol>
                <a:gridCol w="1578708">
                  <a:extLst>
                    <a:ext uri="{9D8B030D-6E8A-4147-A177-3AD203B41FA5}">
                      <a16:colId xmlns:a16="http://schemas.microsoft.com/office/drawing/2014/main" xmlns="" val="4116866932"/>
                    </a:ext>
                  </a:extLst>
                </a:gridCol>
                <a:gridCol w="3011657">
                  <a:extLst>
                    <a:ext uri="{9D8B030D-6E8A-4147-A177-3AD203B41FA5}">
                      <a16:colId xmlns:a16="http://schemas.microsoft.com/office/drawing/2014/main" xmlns="" val="3726695847"/>
                    </a:ext>
                  </a:extLst>
                </a:gridCol>
              </a:tblGrid>
              <a:tr h="632331">
                <a:tc>
                  <a:txBody>
                    <a:bodyPr/>
                    <a:lstStyle/>
                    <a:p>
                      <a:pPr algn="ctr"/>
                      <a:r>
                        <a:rPr lang="en-US" dirty="0" smtClean="0"/>
                        <a:t>Class</a:t>
                      </a:r>
                      <a:endParaRPr lang="en-US" dirty="0"/>
                    </a:p>
                  </a:txBody>
                  <a:tcPr anchor="ctr"/>
                </a:tc>
                <a:tc>
                  <a:txBody>
                    <a:bodyPr/>
                    <a:lstStyle/>
                    <a:p>
                      <a:pPr algn="ctr"/>
                      <a:r>
                        <a:rPr lang="en-US" dirty="0" smtClean="0"/>
                        <a:t>Date</a:t>
                      </a:r>
                      <a:endParaRPr lang="en-US" dirty="0"/>
                    </a:p>
                  </a:txBody>
                  <a:tcPr anchor="ctr"/>
                </a:tc>
                <a:tc>
                  <a:txBody>
                    <a:bodyPr/>
                    <a:lstStyle/>
                    <a:p>
                      <a:pPr algn="ctr"/>
                      <a:r>
                        <a:rPr lang="en-US" dirty="0" smtClean="0"/>
                        <a:t>Topic/Due</a:t>
                      </a:r>
                      <a:endParaRPr lang="en-US" dirty="0"/>
                    </a:p>
                  </a:txBody>
                  <a:tcPr anchor="ctr"/>
                </a:tc>
                <a:tc>
                  <a:txBody>
                    <a:bodyPr/>
                    <a:lstStyle/>
                    <a:p>
                      <a:pPr algn="ctr"/>
                      <a:r>
                        <a:rPr lang="en-US" dirty="0" smtClean="0"/>
                        <a:t>Class</a:t>
                      </a:r>
                      <a:endParaRPr lang="en-US" dirty="0"/>
                    </a:p>
                  </a:txBody>
                  <a:tcPr anchor="ctr"/>
                </a:tc>
                <a:tc>
                  <a:txBody>
                    <a:bodyPr/>
                    <a:lstStyle/>
                    <a:p>
                      <a:pPr algn="ctr"/>
                      <a:r>
                        <a:rPr lang="en-US" dirty="0" smtClean="0"/>
                        <a:t>Date</a:t>
                      </a:r>
                      <a:endParaRPr lang="en-US" dirty="0"/>
                    </a:p>
                  </a:txBody>
                  <a:tcPr anchor="ctr"/>
                </a:tc>
                <a:tc>
                  <a:txBody>
                    <a:bodyPr/>
                    <a:lstStyle/>
                    <a:p>
                      <a:pPr algn="ctr"/>
                      <a:r>
                        <a:rPr lang="en-US" dirty="0" smtClean="0"/>
                        <a:t>Topic/Due</a:t>
                      </a:r>
                      <a:endParaRPr lang="en-US" dirty="0"/>
                    </a:p>
                  </a:txBody>
                  <a:tcPr anchor="ctr"/>
                </a:tc>
                <a:extLst>
                  <a:ext uri="{0D108BD9-81ED-4DB2-BD59-A6C34878D82A}">
                    <a16:rowId xmlns:a16="http://schemas.microsoft.com/office/drawing/2014/main" xmlns="" val="2926058463"/>
                  </a:ext>
                </a:extLst>
              </a:tr>
              <a:tr h="632331">
                <a:tc>
                  <a:txBody>
                    <a:bodyPr/>
                    <a:lstStyle/>
                    <a:p>
                      <a:pPr algn="ctr"/>
                      <a:r>
                        <a:rPr lang="en-US" dirty="0" smtClean="0"/>
                        <a:t>1</a:t>
                      </a:r>
                      <a:endParaRPr lang="en-US" dirty="0"/>
                    </a:p>
                  </a:txBody>
                  <a:tcPr anchor="ctr"/>
                </a:tc>
                <a:tc>
                  <a:txBody>
                    <a:bodyPr/>
                    <a:lstStyle/>
                    <a:p>
                      <a:pPr algn="ctr"/>
                      <a:r>
                        <a:rPr lang="en-US" dirty="0" smtClean="0"/>
                        <a:t>8/28/2018</a:t>
                      </a:r>
                      <a:endParaRPr lang="en-US" dirty="0"/>
                    </a:p>
                  </a:txBody>
                  <a:tcPr anchor="ctr"/>
                </a:tc>
                <a:tc>
                  <a:txBody>
                    <a:bodyPr/>
                    <a:lstStyle/>
                    <a:p>
                      <a:pPr algn="ctr"/>
                      <a:r>
                        <a:rPr lang="en-US" dirty="0" smtClean="0"/>
                        <a:t>Introduction</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10/16/2018</a:t>
                      </a:r>
                      <a:endParaRPr lang="en-US" dirty="0"/>
                    </a:p>
                  </a:txBody>
                  <a:tcPr anchor="ctr"/>
                </a:tc>
                <a:tc>
                  <a:txBody>
                    <a:bodyPr/>
                    <a:lstStyle/>
                    <a:p>
                      <a:pPr algn="ctr"/>
                      <a:r>
                        <a:rPr lang="en-US" dirty="0" smtClean="0"/>
                        <a:t>Cognition – Mental Reps /</a:t>
                      </a:r>
                      <a:r>
                        <a:rPr lang="en-US" baseline="0" dirty="0" smtClean="0"/>
                        <a:t> </a:t>
                      </a:r>
                      <a:r>
                        <a:rPr lang="en-US" dirty="0" smtClean="0"/>
                        <a:t>Final Project Prop</a:t>
                      </a:r>
                      <a:endParaRPr lang="en-US" dirty="0"/>
                    </a:p>
                  </a:txBody>
                  <a:tcPr anchor="ctr"/>
                </a:tc>
                <a:extLst>
                  <a:ext uri="{0D108BD9-81ED-4DB2-BD59-A6C34878D82A}">
                    <a16:rowId xmlns:a16="http://schemas.microsoft.com/office/drawing/2014/main" xmlns="" val="3935203120"/>
                  </a:ext>
                </a:extLst>
              </a:tr>
              <a:tr h="632331">
                <a:tc>
                  <a:txBody>
                    <a:bodyPr/>
                    <a:lstStyle/>
                    <a:p>
                      <a:pPr algn="ctr"/>
                      <a:r>
                        <a:rPr lang="en-US" dirty="0" smtClean="0"/>
                        <a:t>2</a:t>
                      </a:r>
                      <a:endParaRPr lang="en-US" dirty="0"/>
                    </a:p>
                  </a:txBody>
                  <a:tcPr anchor="ctr"/>
                </a:tc>
                <a:tc>
                  <a:txBody>
                    <a:bodyPr/>
                    <a:lstStyle/>
                    <a:p>
                      <a:pPr algn="ctr"/>
                      <a:r>
                        <a:rPr lang="en-US" dirty="0" smtClean="0"/>
                        <a:t>9/4/2018</a:t>
                      </a:r>
                      <a:endParaRPr lang="en-US" dirty="0"/>
                    </a:p>
                  </a:txBody>
                  <a:tcPr anchor="ctr"/>
                </a:tc>
                <a:tc>
                  <a:txBody>
                    <a:bodyPr/>
                    <a:lstStyle/>
                    <a:p>
                      <a:pPr algn="ctr"/>
                      <a:r>
                        <a:rPr lang="en-US" dirty="0" smtClean="0"/>
                        <a:t>Users/Personas</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10/23/2018</a:t>
                      </a:r>
                      <a:endParaRPr lang="en-US" dirty="0"/>
                    </a:p>
                  </a:txBody>
                  <a:tcPr anchor="ctr"/>
                </a:tc>
                <a:tc>
                  <a:txBody>
                    <a:bodyPr/>
                    <a:lstStyle/>
                    <a:p>
                      <a:pPr algn="ctr"/>
                      <a:r>
                        <a:rPr lang="en-US" dirty="0" smtClean="0"/>
                        <a:t>Cognition –</a:t>
                      </a:r>
                      <a:r>
                        <a:rPr lang="en-US" baseline="0" dirty="0" smtClean="0"/>
                        <a:t> Problem Solving and Decision Making</a:t>
                      </a:r>
                      <a:endParaRPr lang="en-US" dirty="0"/>
                    </a:p>
                  </a:txBody>
                  <a:tcPr anchor="ctr"/>
                </a:tc>
                <a:extLst>
                  <a:ext uri="{0D108BD9-81ED-4DB2-BD59-A6C34878D82A}">
                    <a16:rowId xmlns:a16="http://schemas.microsoft.com/office/drawing/2014/main" xmlns="" val="3202568709"/>
                  </a:ext>
                </a:extLst>
              </a:tr>
              <a:tr h="632331">
                <a:tc>
                  <a:txBody>
                    <a:bodyPr/>
                    <a:lstStyle/>
                    <a:p>
                      <a:pPr algn="ctr"/>
                      <a:r>
                        <a:rPr lang="en-US" dirty="0" smtClean="0"/>
                        <a:t>3</a:t>
                      </a:r>
                      <a:endParaRPr lang="en-US" dirty="0"/>
                    </a:p>
                  </a:txBody>
                  <a:tcPr anchor="ctr"/>
                </a:tc>
                <a:tc>
                  <a:txBody>
                    <a:bodyPr/>
                    <a:lstStyle/>
                    <a:p>
                      <a:pPr algn="ctr"/>
                      <a:r>
                        <a:rPr lang="en-US" dirty="0" smtClean="0"/>
                        <a:t>9/11/2018</a:t>
                      </a:r>
                      <a:endParaRPr lang="en-US" dirty="0"/>
                    </a:p>
                  </a:txBody>
                  <a:tcPr anchor="ctr"/>
                </a:tc>
                <a:tc>
                  <a:txBody>
                    <a:bodyPr/>
                    <a:lstStyle/>
                    <a:p>
                      <a:pPr algn="ctr"/>
                      <a:r>
                        <a:rPr lang="en-US" dirty="0" err="1" smtClean="0"/>
                        <a:t>Anthropomorphics</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10/30/2018</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Cognition – Communications</a:t>
                      </a:r>
                    </a:p>
                  </a:txBody>
                  <a:tcPr anchor="ctr"/>
                </a:tc>
                <a:extLst>
                  <a:ext uri="{0D108BD9-81ED-4DB2-BD59-A6C34878D82A}">
                    <a16:rowId xmlns:a16="http://schemas.microsoft.com/office/drawing/2014/main" xmlns="" val="1364686287"/>
                  </a:ext>
                </a:extLst>
              </a:tr>
              <a:tr h="632331">
                <a:tc>
                  <a:txBody>
                    <a:bodyPr/>
                    <a:lstStyle/>
                    <a:p>
                      <a:pPr algn="ctr"/>
                      <a:r>
                        <a:rPr lang="en-US" dirty="0" smtClean="0"/>
                        <a:t>4</a:t>
                      </a:r>
                      <a:endParaRPr lang="en-US" dirty="0"/>
                    </a:p>
                  </a:txBody>
                  <a:tcPr anchor="ctr"/>
                </a:tc>
                <a:tc>
                  <a:txBody>
                    <a:bodyPr/>
                    <a:lstStyle/>
                    <a:p>
                      <a:pPr algn="ctr"/>
                      <a:r>
                        <a:rPr lang="en-US" dirty="0" smtClean="0"/>
                        <a:t>9/18/2018</a:t>
                      </a:r>
                      <a:endParaRPr lang="en-US" dirty="0"/>
                    </a:p>
                  </a:txBody>
                  <a:tcPr anchor="ctr"/>
                </a:tc>
                <a:tc>
                  <a:txBody>
                    <a:bodyPr/>
                    <a:lstStyle/>
                    <a:p>
                      <a:pPr algn="ctr"/>
                      <a:r>
                        <a:rPr lang="en-US" dirty="0" smtClean="0"/>
                        <a:t>Behavior - Perception</a:t>
                      </a:r>
                      <a:endParaRPr lang="en-US" dirty="0"/>
                    </a:p>
                  </a:txBody>
                  <a:tcPr anchor="ctr"/>
                </a:tc>
                <a:tc>
                  <a:txBody>
                    <a:bodyPr/>
                    <a:lstStyle/>
                    <a:p>
                      <a:pPr algn="ctr"/>
                      <a:r>
                        <a:rPr lang="en-US" dirty="0" smtClean="0"/>
                        <a:t>11</a:t>
                      </a:r>
                      <a:endParaRPr lang="en-US" dirty="0"/>
                    </a:p>
                  </a:txBody>
                  <a:tcPr anchor="ctr"/>
                </a:tc>
                <a:tc>
                  <a:txBody>
                    <a:bodyPr/>
                    <a:lstStyle/>
                    <a:p>
                      <a:pPr algn="ctr"/>
                      <a:r>
                        <a:rPr lang="en-US" dirty="0" smtClean="0"/>
                        <a:t>11/06/2018</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Social – Teams</a:t>
                      </a:r>
                      <a:r>
                        <a:rPr lang="en-US" baseline="0" dirty="0" smtClean="0"/>
                        <a:t> and Biases</a:t>
                      </a:r>
                      <a:endParaRPr lang="en-US" dirty="0" smtClean="0"/>
                    </a:p>
                  </a:txBody>
                  <a:tcPr anchor="ctr"/>
                </a:tc>
                <a:extLst>
                  <a:ext uri="{0D108BD9-81ED-4DB2-BD59-A6C34878D82A}">
                    <a16:rowId xmlns:a16="http://schemas.microsoft.com/office/drawing/2014/main" xmlns="" val="2417158084"/>
                  </a:ext>
                </a:extLst>
              </a:tr>
              <a:tr h="632331">
                <a:tc>
                  <a:txBody>
                    <a:bodyPr/>
                    <a:lstStyle/>
                    <a:p>
                      <a:pPr algn="ctr"/>
                      <a:r>
                        <a:rPr lang="en-US" dirty="0" smtClean="0"/>
                        <a:t>5</a:t>
                      </a:r>
                      <a:endParaRPr lang="en-US" dirty="0"/>
                    </a:p>
                  </a:txBody>
                  <a:tcPr anchor="ctr"/>
                </a:tc>
                <a:tc>
                  <a:txBody>
                    <a:bodyPr/>
                    <a:lstStyle/>
                    <a:p>
                      <a:pPr algn="ctr"/>
                      <a:r>
                        <a:rPr lang="en-US" dirty="0" smtClean="0"/>
                        <a:t>9/25/2018</a:t>
                      </a:r>
                      <a:endParaRPr lang="en-US" dirty="0"/>
                    </a:p>
                  </a:txBody>
                  <a:tcPr anchor="ctr"/>
                </a:tc>
                <a:tc>
                  <a:txBody>
                    <a:bodyPr/>
                    <a:lstStyle/>
                    <a:p>
                      <a:pPr algn="ctr"/>
                      <a:r>
                        <a:rPr lang="en-US" dirty="0" smtClean="0"/>
                        <a:t>Behavior</a:t>
                      </a:r>
                      <a:r>
                        <a:rPr lang="en-US" baseline="0" dirty="0" smtClean="0"/>
                        <a:t> - Sensation</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11/13/2018</a:t>
                      </a:r>
                      <a:endParaRPr lang="en-US" dirty="0"/>
                    </a:p>
                  </a:txBody>
                  <a:tcPr anchor="ctr"/>
                </a:tc>
                <a:tc>
                  <a:txBody>
                    <a:bodyPr/>
                    <a:lstStyle/>
                    <a:p>
                      <a:pPr algn="ctr"/>
                      <a:r>
                        <a:rPr lang="en-US" dirty="0" smtClean="0"/>
                        <a:t>Social – Networks and Simulation</a:t>
                      </a:r>
                      <a:endParaRPr lang="en-US" dirty="0"/>
                    </a:p>
                  </a:txBody>
                  <a:tcPr anchor="ctr"/>
                </a:tc>
                <a:extLst>
                  <a:ext uri="{0D108BD9-81ED-4DB2-BD59-A6C34878D82A}">
                    <a16:rowId xmlns:a16="http://schemas.microsoft.com/office/drawing/2014/main" xmlns="" val="776746421"/>
                  </a:ext>
                </a:extLst>
              </a:tr>
              <a:tr h="632331">
                <a:tc>
                  <a:txBody>
                    <a:bodyPr/>
                    <a:lstStyle/>
                    <a:p>
                      <a:pPr algn="ctr"/>
                      <a:r>
                        <a:rPr lang="en-US" dirty="0" smtClean="0"/>
                        <a:t>6</a:t>
                      </a:r>
                      <a:endParaRPr lang="en-US" dirty="0"/>
                    </a:p>
                  </a:txBody>
                  <a:tcPr anchor="ctr"/>
                </a:tc>
                <a:tc>
                  <a:txBody>
                    <a:bodyPr/>
                    <a:lstStyle/>
                    <a:p>
                      <a:pPr algn="ctr"/>
                      <a:r>
                        <a:rPr lang="en-US" dirty="0" smtClean="0"/>
                        <a:t>10/02/2018</a:t>
                      </a:r>
                      <a:endParaRPr lang="en-US" dirty="0"/>
                    </a:p>
                  </a:txBody>
                  <a:tcPr anchor="ctr"/>
                </a:tc>
                <a:tc>
                  <a:txBody>
                    <a:bodyPr/>
                    <a:lstStyle/>
                    <a:p>
                      <a:pPr algn="ctr"/>
                      <a:r>
                        <a:rPr lang="en-US" dirty="0" smtClean="0"/>
                        <a:t>Cognition - Memory</a:t>
                      </a:r>
                      <a:endParaRPr lang="en-US" dirty="0"/>
                    </a:p>
                  </a:txBody>
                  <a:tcPr anchor="ctr"/>
                </a:tc>
                <a:tc>
                  <a:txBody>
                    <a:bodyPr/>
                    <a:lstStyle/>
                    <a:p>
                      <a:pPr algn="ctr"/>
                      <a:r>
                        <a:rPr lang="en-US" dirty="0" smtClean="0"/>
                        <a:t>13</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11/27/2018</a:t>
                      </a:r>
                    </a:p>
                  </a:txBody>
                  <a:tcPr anchor="ctr"/>
                </a:tc>
                <a:tc>
                  <a:txBody>
                    <a:bodyPr/>
                    <a:lstStyle/>
                    <a:p>
                      <a:pPr algn="ctr"/>
                      <a:r>
                        <a:rPr lang="en-US" dirty="0" smtClean="0"/>
                        <a:t>Errors</a:t>
                      </a:r>
                      <a:r>
                        <a:rPr lang="en-US" baseline="0" dirty="0" smtClean="0"/>
                        <a:t> and Error Frameworks</a:t>
                      </a:r>
                      <a:endParaRPr lang="en-US" dirty="0"/>
                    </a:p>
                  </a:txBody>
                  <a:tcPr anchor="ctr"/>
                </a:tc>
                <a:extLst>
                  <a:ext uri="{0D108BD9-81ED-4DB2-BD59-A6C34878D82A}">
                    <a16:rowId xmlns:a16="http://schemas.microsoft.com/office/drawing/2014/main" xmlns="" val="178908441"/>
                  </a:ext>
                </a:extLst>
              </a:tr>
              <a:tr h="632331">
                <a:tc>
                  <a:txBody>
                    <a:bodyPr/>
                    <a:lstStyle/>
                    <a:p>
                      <a:pPr algn="ctr"/>
                      <a:r>
                        <a:rPr lang="en-US" dirty="0" smtClean="0"/>
                        <a:t>7</a:t>
                      </a:r>
                      <a:endParaRPr lang="en-US" dirty="0"/>
                    </a:p>
                  </a:txBody>
                  <a:tcPr anchor="ctr"/>
                </a:tc>
                <a:tc>
                  <a:txBody>
                    <a:bodyPr/>
                    <a:lstStyle/>
                    <a:p>
                      <a:pPr algn="ctr"/>
                      <a:r>
                        <a:rPr lang="en-US" dirty="0" smtClean="0"/>
                        <a:t>10/09/2018</a:t>
                      </a:r>
                      <a:endParaRPr lang="en-US" dirty="0"/>
                    </a:p>
                  </a:txBody>
                  <a:tcPr anchor="ctr"/>
                </a:tc>
                <a:tc>
                  <a:txBody>
                    <a:bodyPr/>
                    <a:lstStyle/>
                    <a:p>
                      <a:pPr algn="ctr"/>
                      <a:r>
                        <a:rPr lang="en-US" dirty="0" smtClean="0"/>
                        <a:t>Cognition – Attention /</a:t>
                      </a:r>
                      <a:r>
                        <a:rPr lang="en-US" baseline="0" dirty="0" smtClean="0"/>
                        <a:t> </a:t>
                      </a:r>
                      <a:r>
                        <a:rPr lang="en-US" dirty="0" smtClean="0"/>
                        <a:t>Poster Draft</a:t>
                      </a:r>
                      <a:r>
                        <a:rPr lang="en-US" baseline="0" dirty="0" smtClean="0"/>
                        <a:t> &amp; </a:t>
                      </a:r>
                      <a:r>
                        <a:rPr lang="en-US" dirty="0" smtClean="0"/>
                        <a:t>Project Prop</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12/04/2018</a:t>
                      </a:r>
                      <a:endParaRPr lang="en-US" dirty="0"/>
                    </a:p>
                  </a:txBody>
                  <a:tcPr anchor="ctr"/>
                </a:tc>
                <a:tc>
                  <a:txBody>
                    <a:bodyPr/>
                    <a:lstStyle/>
                    <a:p>
                      <a:pPr algn="ctr"/>
                      <a:r>
                        <a:rPr lang="en-US" dirty="0" smtClean="0"/>
                        <a:t>Error</a:t>
                      </a:r>
                      <a:r>
                        <a:rPr lang="en-US" baseline="0" dirty="0" smtClean="0"/>
                        <a:t> Modeling /</a:t>
                      </a:r>
                      <a:endParaRPr lang="en-US" dirty="0" smtClean="0"/>
                    </a:p>
                    <a:p>
                      <a:pPr algn="ctr"/>
                      <a:r>
                        <a:rPr lang="en-US" dirty="0" smtClean="0"/>
                        <a:t>Posters and Final Project Due</a:t>
                      </a:r>
                      <a:endParaRPr lang="en-US" dirty="0"/>
                    </a:p>
                  </a:txBody>
                  <a:tcPr anchor="ctr"/>
                </a:tc>
                <a:extLst>
                  <a:ext uri="{0D108BD9-81ED-4DB2-BD59-A6C34878D82A}">
                    <a16:rowId xmlns:a16="http://schemas.microsoft.com/office/drawing/2014/main" xmlns="" val="87552097"/>
                  </a:ext>
                </a:extLst>
              </a:tr>
            </a:tbl>
          </a:graphicData>
        </a:graphic>
      </p:graphicFrame>
      <p:sp>
        <p:nvSpPr>
          <p:cNvPr id="6" name="TextBox 5"/>
          <p:cNvSpPr txBox="1"/>
          <p:nvPr/>
        </p:nvSpPr>
        <p:spPr>
          <a:xfrm>
            <a:off x="786809" y="6448340"/>
            <a:ext cx="10618381" cy="369332"/>
          </a:xfrm>
          <a:prstGeom prst="rect">
            <a:avLst/>
          </a:prstGeom>
          <a:noFill/>
        </p:spPr>
        <p:txBody>
          <a:bodyPr wrap="square" rtlCol="0">
            <a:spAutoFit/>
          </a:bodyPr>
          <a:lstStyle/>
          <a:p>
            <a:r>
              <a:rPr lang="en-US" dirty="0" smtClean="0"/>
              <a:t>* Syllabus may change throughout the course</a:t>
            </a:r>
            <a:endParaRPr lang="en-US" dirty="0"/>
          </a:p>
        </p:txBody>
      </p:sp>
    </p:spTree>
    <p:extLst>
      <p:ext uri="{BB962C8B-B14F-4D97-AF65-F5344CB8AC3E}">
        <p14:creationId xmlns:p14="http://schemas.microsoft.com/office/powerpoint/2010/main" val="15253353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Material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2720" y="1371331"/>
            <a:ext cx="3383280" cy="5130202"/>
          </a:xfrm>
        </p:spPr>
      </p:pic>
      <p:pic>
        <p:nvPicPr>
          <p:cNvPr id="3074" name="Picture 2" descr="https://images-na.ssl-images-amazon.com/images/I/51BQ7B2%2BVoL._SX35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47" y="1371331"/>
            <a:ext cx="3662045" cy="516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922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Factors is …</a:t>
            </a:r>
            <a:endParaRPr lang="en-US" dirty="0"/>
          </a:p>
        </p:txBody>
      </p:sp>
      <p:pic>
        <p:nvPicPr>
          <p:cNvPr id="4" name="Picture 3" descr="bullshit_p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987" y="1417320"/>
            <a:ext cx="3426025"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2012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3633</TotalTime>
  <Words>1326</Words>
  <Application>Microsoft Macintosh PowerPoint</Application>
  <PresentationFormat>Custom</PresentationFormat>
  <Paragraphs>257</Paragraphs>
  <Slides>43</Slides>
  <Notes>23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Human Factors Engineering BME 6086 / BME 4985</vt:lpstr>
      <vt:lpstr>PowerPoint Presentation</vt:lpstr>
      <vt:lpstr>Who are you?</vt:lpstr>
      <vt:lpstr>Intro Questions</vt:lpstr>
      <vt:lpstr>Syllabus</vt:lpstr>
      <vt:lpstr>Did you count?</vt:lpstr>
      <vt:lpstr>Syllabus</vt:lpstr>
      <vt:lpstr>Source Material</vt:lpstr>
      <vt:lpstr>Human Factors is …</vt:lpstr>
      <vt:lpstr>How Should Human Factors be Used?</vt:lpstr>
      <vt:lpstr>Human Factors Applied Correctly</vt:lpstr>
      <vt:lpstr>The Human Element</vt:lpstr>
      <vt:lpstr>Pop Quiz</vt:lpstr>
      <vt:lpstr>1) Which is a US penny?</vt:lpstr>
      <vt:lpstr>Suppose each card has a number on one side and a letter on the other. Which of these cards are worth turning over if you want to know whether the statement below is false? …  "If a card has a vowel on one side, then it has an even number on the other side."</vt:lpstr>
      <vt:lpstr>3) Rank Order the Quality of these switch to light mappings      based on how fast it takes a user to turn on a given light.</vt:lpstr>
      <vt:lpstr>Answers</vt:lpstr>
      <vt:lpstr>1) Which is a US penny?</vt:lpstr>
      <vt:lpstr>Suppose each card has a number on one side and a letter on the other. Which of these cards are worth turning over if you want to know whether the statement below is false? …  "If a card has a vowel on one side, then it has an even number on the other side."</vt:lpstr>
      <vt:lpstr>3) Rank Order the Quality of these switch to light mappings      based on how fast it takes a user to turn on a given light.  a (411 ms), d (469 ms), b and c (each 539 ms). [Payne 1995]</vt:lpstr>
      <vt:lpstr>What is Human Factors Engineering</vt:lpstr>
      <vt:lpstr>Human Factors Problems</vt:lpstr>
      <vt:lpstr>What does it mean to apply human factors?</vt:lpstr>
      <vt:lpstr>What does it mean to apply human factors?</vt:lpstr>
      <vt:lpstr>A Framework to think about – Blooms Taxonomy</vt:lpstr>
      <vt:lpstr>User Centered Design Process</vt:lpstr>
      <vt:lpstr>Where and How to Apply Principles</vt:lpstr>
      <vt:lpstr>Concepts and Tools</vt:lpstr>
      <vt:lpstr>Speed Dating</vt:lpstr>
      <vt:lpstr>Presentation/Poster Topics</vt:lpstr>
      <vt:lpstr>PowerPoint Presentation</vt:lpstr>
      <vt:lpstr>PowerPoint Presentation</vt:lpstr>
      <vt:lpstr>PowerPoint Presentation</vt:lpstr>
      <vt:lpstr>PowerPoint Presentation</vt:lpstr>
      <vt:lpstr>Bonus Content – Learning with Allegory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 Engineering BME 5XX</dc:title>
  <dc:creator>Jeffrey Bolkhovsky</dc:creator>
  <cp:lastModifiedBy>f</cp:lastModifiedBy>
  <cp:revision>64</cp:revision>
  <dcterms:created xsi:type="dcterms:W3CDTF">2018-08-21T12:37:28Z</dcterms:created>
  <dcterms:modified xsi:type="dcterms:W3CDTF">2019-07-13T19:09:41Z</dcterms:modified>
</cp:coreProperties>
</file>